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61" r:id="rId1"/>
  </p:sldMasterIdLst>
  <p:notesMasterIdLst>
    <p:notesMasterId r:id="rId111"/>
  </p:notesMasterIdLst>
  <p:handoutMasterIdLst>
    <p:handoutMasterId r:id="rId112"/>
  </p:handoutMasterIdLst>
  <p:sldIdLst>
    <p:sldId id="256" r:id="rId2"/>
    <p:sldId id="448" r:id="rId3"/>
    <p:sldId id="259" r:id="rId4"/>
    <p:sldId id="269" r:id="rId5"/>
    <p:sldId id="258" r:id="rId6"/>
    <p:sldId id="375" r:id="rId7"/>
    <p:sldId id="373" r:id="rId8"/>
    <p:sldId id="305" r:id="rId9"/>
    <p:sldId id="271" r:id="rId10"/>
    <p:sldId id="377" r:id="rId11"/>
    <p:sldId id="275" r:id="rId12"/>
    <p:sldId id="308" r:id="rId13"/>
    <p:sldId id="309" r:id="rId14"/>
    <p:sldId id="330" r:id="rId15"/>
    <p:sldId id="328" r:id="rId16"/>
    <p:sldId id="329" r:id="rId17"/>
    <p:sldId id="262" r:id="rId18"/>
    <p:sldId id="313" r:id="rId19"/>
    <p:sldId id="310" r:id="rId20"/>
    <p:sldId id="272" r:id="rId21"/>
    <p:sldId id="315" r:id="rId22"/>
    <p:sldId id="317" r:id="rId23"/>
    <p:sldId id="319" r:id="rId24"/>
    <p:sldId id="321" r:id="rId25"/>
    <p:sldId id="273" r:id="rId26"/>
    <p:sldId id="323" r:id="rId27"/>
    <p:sldId id="274" r:id="rId28"/>
    <p:sldId id="325" r:id="rId29"/>
    <p:sldId id="276" r:id="rId30"/>
    <p:sldId id="331" r:id="rId31"/>
    <p:sldId id="332" r:id="rId32"/>
    <p:sldId id="333" r:id="rId33"/>
    <p:sldId id="334" r:id="rId34"/>
    <p:sldId id="450" r:id="rId35"/>
    <p:sldId id="451" r:id="rId36"/>
    <p:sldId id="452" r:id="rId37"/>
    <p:sldId id="374" r:id="rId38"/>
    <p:sldId id="326" r:id="rId39"/>
    <p:sldId id="415" r:id="rId40"/>
    <p:sldId id="277" r:id="rId41"/>
    <p:sldId id="336" r:id="rId42"/>
    <p:sldId id="338" r:id="rId43"/>
    <p:sldId id="434" r:id="rId44"/>
    <p:sldId id="387" r:id="rId45"/>
    <p:sldId id="388" r:id="rId46"/>
    <p:sldId id="426" r:id="rId47"/>
    <p:sldId id="278" r:id="rId48"/>
    <p:sldId id="286" r:id="rId49"/>
    <p:sldId id="290" r:id="rId50"/>
    <p:sldId id="345" r:id="rId51"/>
    <p:sldId id="449" r:id="rId52"/>
    <p:sldId id="291" r:id="rId53"/>
    <p:sldId id="396" r:id="rId54"/>
    <p:sldId id="340" r:id="rId55"/>
    <p:sldId id="378" r:id="rId56"/>
    <p:sldId id="382" r:id="rId57"/>
    <p:sldId id="383" r:id="rId58"/>
    <p:sldId id="384" r:id="rId59"/>
    <p:sldId id="293" r:id="rId60"/>
    <p:sldId id="347" r:id="rId61"/>
    <p:sldId id="432" r:id="rId62"/>
    <p:sldId id="389" r:id="rId63"/>
    <p:sldId id="352" r:id="rId64"/>
    <p:sldId id="372" r:id="rId65"/>
    <p:sldId id="351" r:id="rId66"/>
    <p:sldId id="354" r:id="rId67"/>
    <p:sldId id="294" r:id="rId68"/>
    <p:sldId id="355" r:id="rId69"/>
    <p:sldId id="436" r:id="rId70"/>
    <p:sldId id="431" r:id="rId71"/>
    <p:sldId id="437" r:id="rId72"/>
    <p:sldId id="380" r:id="rId73"/>
    <p:sldId id="297" r:id="rId74"/>
    <p:sldId id="386" r:id="rId75"/>
    <p:sldId id="295" r:id="rId76"/>
    <p:sldId id="357" r:id="rId77"/>
    <p:sldId id="298" r:id="rId78"/>
    <p:sldId id="442" r:id="rId79"/>
    <p:sldId id="438" r:id="rId80"/>
    <p:sldId id="401" r:id="rId81"/>
    <p:sldId id="443" r:id="rId82"/>
    <p:sldId id="359" r:id="rId83"/>
    <p:sldId id="402" r:id="rId84"/>
    <p:sldId id="363" r:id="rId85"/>
    <p:sldId id="398" r:id="rId86"/>
    <p:sldId id="397" r:id="rId87"/>
    <p:sldId id="439" r:id="rId88"/>
    <p:sldId id="440" r:id="rId89"/>
    <p:sldId id="441" r:id="rId90"/>
    <p:sldId id="444" r:id="rId91"/>
    <p:sldId id="445" r:id="rId92"/>
    <p:sldId id="364" r:id="rId93"/>
    <p:sldId id="406" r:id="rId94"/>
    <p:sldId id="433" r:id="rId95"/>
    <p:sldId id="405" r:id="rId96"/>
    <p:sldId id="367" r:id="rId97"/>
    <p:sldId id="407" r:id="rId98"/>
    <p:sldId id="408" r:id="rId99"/>
    <p:sldId id="381" r:id="rId100"/>
    <p:sldId id="296" r:id="rId101"/>
    <p:sldId id="371" r:id="rId102"/>
    <p:sldId id="369" r:id="rId103"/>
    <p:sldId id="446" r:id="rId104"/>
    <p:sldId id="393" r:id="rId105"/>
    <p:sldId id="394" r:id="rId106"/>
    <p:sldId id="392" r:id="rId107"/>
    <p:sldId id="395" r:id="rId108"/>
    <p:sldId id="391" r:id="rId109"/>
    <p:sldId id="447" r:id="rId110"/>
  </p:sldIdLst>
  <p:sldSz cx="9144000" cy="6858000" type="screen4x3"/>
  <p:notesSz cx="6797675" cy="99282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B06E"/>
    <a:srgbClr val="FFFF99"/>
    <a:srgbClr val="CC3300"/>
    <a:srgbClr val="660033"/>
    <a:srgbClr val="B48BD5"/>
    <a:srgbClr val="A5D50D"/>
    <a:srgbClr val="000099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5" autoAdjust="0"/>
    <p:restoredTop sz="94684" autoAdjust="0"/>
  </p:normalViewPr>
  <p:slideViewPr>
    <p:cSldViewPr>
      <p:cViewPr varScale="1">
        <p:scale>
          <a:sx n="41" d="100"/>
          <a:sy n="41" d="100"/>
        </p:scale>
        <p:origin x="54" y="9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4" Type="http://schemas.openxmlformats.org/officeDocument/2006/relationships/image" Target="../media/image42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6351" cy="4961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49729" y="1"/>
            <a:ext cx="2946351" cy="4961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C3F9E3DE-41AE-4EEE-9F07-CC0D5B58BE0D}" type="datetimeFigureOut">
              <a:rPr lang="zh-TW" altLang="en-US"/>
              <a:pPr>
                <a:defRPr/>
              </a:pPr>
              <a:t>2016/10/13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1" y="9430467"/>
            <a:ext cx="2946351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49729" y="9430467"/>
            <a:ext cx="2946351" cy="4961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1E00925-CBFF-42AD-9E1C-61D39927E3F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50532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6351" cy="49617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729" y="1"/>
            <a:ext cx="2946351" cy="49617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D107B56D-F26C-40AB-8C7D-BFC504540268}" type="datetimeFigureOut">
              <a:rPr lang="en-US" altLang="zh-TW"/>
              <a:pPr>
                <a:defRPr/>
              </a:pPr>
              <a:t>10/13/2016</a:t>
            </a:fld>
            <a:endParaRPr lang="en-US" altLang="zh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929" y="4716027"/>
            <a:ext cx="5437821" cy="4467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30467"/>
            <a:ext cx="2946351" cy="49617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729" y="9430467"/>
            <a:ext cx="2946351" cy="49617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96010073-09CB-48A0-9E70-25DEACEBA10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941974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80B7898-388A-4D88-9A8D-EFC928449B34}" type="slidenum">
              <a:rPr lang="en-US" altLang="zh-TW" smtClean="0"/>
              <a:pPr/>
              <a:t>1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2020498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FA85999-D952-47CF-B305-6A76BBBB50CF}" type="slidenum">
              <a:rPr lang="en-US" altLang="zh-TW" smtClean="0"/>
              <a:pPr/>
              <a:t>13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4185841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CB3DF34-5E80-4431-BB95-C1F739B036E3}" type="slidenum">
              <a:rPr lang="en-US" altLang="zh-TW" smtClean="0"/>
              <a:pPr/>
              <a:t>14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04796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C6F7F39-8D6A-4BB7-8DFC-3C04DBE69BEB}" type="slidenum">
              <a:rPr lang="en-US" altLang="zh-TW" smtClean="0"/>
              <a:pPr/>
              <a:t>15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69544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A37D7CC-7D37-413A-9FF5-97B99348DC5A}" type="slidenum">
              <a:rPr lang="en-US" altLang="zh-TW" smtClean="0"/>
              <a:pPr/>
              <a:t>16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2706284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44B1214-0DAC-45C8-9FB6-9CFD7B3A94C2}" type="slidenum">
              <a:rPr lang="en-US" altLang="zh-TW" smtClean="0"/>
              <a:pPr/>
              <a:t>17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2767994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DA7DFC7-2327-49E4-9ED6-27F02C428BF7}" type="slidenum">
              <a:rPr lang="en-US" altLang="zh-TW" smtClean="0"/>
              <a:pPr/>
              <a:t>18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711954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8FF0488-6026-4A65-B1CD-39CC552F67F3}" type="slidenum">
              <a:rPr lang="en-US" altLang="zh-TW" smtClean="0"/>
              <a:pPr/>
              <a:t>19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577077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5F59AB8-CD08-4C5A-8193-338574EEAD1C}" type="slidenum">
              <a:rPr lang="en-US" altLang="zh-TW" smtClean="0"/>
              <a:pPr/>
              <a:t>20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799761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0F4781D-5CBF-4381-AD8B-BD4F6AB7AA1E}" type="slidenum">
              <a:rPr lang="en-US" altLang="zh-TW" smtClean="0"/>
              <a:pPr/>
              <a:t>21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518693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9A7DB03-94D7-4D79-B2B2-44FF3A1762C5}" type="slidenum">
              <a:rPr lang="en-US" altLang="zh-TW" smtClean="0"/>
              <a:pPr/>
              <a:t>22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4017624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71D50A2-A580-44EF-831F-00DC5DBC93CB}" type="slidenum">
              <a:rPr lang="en-US" altLang="zh-TW" smtClean="0"/>
              <a:pPr/>
              <a:t>3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2124021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7C2523B-5B43-4745-A937-06E5AB6E1F77}" type="slidenum">
              <a:rPr lang="en-US" altLang="zh-TW" smtClean="0"/>
              <a:pPr/>
              <a:t>23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600145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05DC689-44DC-4B21-B5D2-E0DDBC6B432A}" type="slidenum">
              <a:rPr lang="en-US" altLang="zh-TW" smtClean="0"/>
              <a:pPr/>
              <a:t>24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440260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81CD942-917C-42FE-89C0-094C38E37D49}" type="slidenum">
              <a:rPr lang="en-US" altLang="zh-TW" smtClean="0"/>
              <a:pPr/>
              <a:t>25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2751286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51C00C0-6618-4BB3-A779-D44C646DD5DD}" type="slidenum">
              <a:rPr lang="en-US" altLang="zh-TW" smtClean="0"/>
              <a:pPr/>
              <a:t>26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429726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E682A8A-5846-40EC-85FB-E31AA2823A4B}" type="slidenum">
              <a:rPr lang="en-US" altLang="zh-TW" smtClean="0"/>
              <a:pPr/>
              <a:t>27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9901146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91387A6-00D4-49BF-92C3-A7468C004129}" type="slidenum">
              <a:rPr lang="en-US" altLang="zh-TW" smtClean="0"/>
              <a:pPr/>
              <a:t>28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143815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18A9540-60BE-4777-88F5-B0CA89880E9D}" type="slidenum">
              <a:rPr lang="en-US" altLang="zh-TW" smtClean="0"/>
              <a:pPr/>
              <a:t>29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26143729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6D6E235-04D3-4EB3-960B-C88BDC8173C8}" type="slidenum">
              <a:rPr lang="en-US" altLang="zh-TW" smtClean="0"/>
              <a:pPr/>
              <a:t>30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5004647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1FC323F-97CA-44E8-81A0-94C97F96E1E6}" type="slidenum">
              <a:rPr lang="en-US" altLang="zh-TW" smtClean="0"/>
              <a:pPr/>
              <a:t>31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24139574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0A58F8B-1861-4E5C-BCBA-6B83CD9D0403}" type="slidenum">
              <a:rPr lang="en-US" altLang="zh-TW" smtClean="0"/>
              <a:pPr/>
              <a:t>32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00090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BE9F25-05C1-461D-90A5-43F8202494F5}" type="slidenum">
              <a:rPr lang="en-US" altLang="zh-TW" smtClean="0"/>
              <a:pPr/>
              <a:t>4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28787541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408E554-1978-4104-A291-D372BDED6344}" type="slidenum">
              <a:rPr lang="en-US" altLang="zh-TW" smtClean="0"/>
              <a:pPr/>
              <a:t>33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26436183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C40BABB-34CC-4D04-9F7B-DF24B47A6695}" type="slidenum">
              <a:rPr lang="en-US" altLang="zh-TW" smtClean="0"/>
              <a:pPr/>
              <a:t>38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22680211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42F0404-5EE6-4EC1-8387-BD1B73D9E8A2}" type="slidenum">
              <a:rPr lang="en-US" altLang="zh-TW" smtClean="0"/>
              <a:pPr/>
              <a:t>40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29981709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1C9F0E6-F1FB-4ADB-A05A-F6A46282EBA0}" type="slidenum">
              <a:rPr lang="en-US" altLang="zh-TW" smtClean="0"/>
              <a:pPr/>
              <a:t>41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8045786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D80A7E8-ED97-499F-BB51-34338A23108D}" type="slidenum">
              <a:rPr lang="en-US" altLang="zh-TW" smtClean="0"/>
              <a:pPr/>
              <a:t>42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28647129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0A01E89-4A1E-429F-80E3-D81E9D7F5D28}" type="slidenum">
              <a:rPr lang="en-US" altLang="zh-TW" smtClean="0"/>
              <a:pPr/>
              <a:t>44</a:t>
            </a:fld>
            <a:endParaRPr lang="en-US" altLang="zh-TW" smtClean="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2639934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6A92A9C-9C73-4E4E-84B5-69FF313E21B8}" type="slidenum">
              <a:rPr lang="en-US" altLang="zh-TW" smtClean="0"/>
              <a:pPr/>
              <a:t>45</a:t>
            </a:fld>
            <a:endParaRPr lang="en-US" altLang="zh-TW" smtClean="0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30847716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4A42157-5CE7-41D4-A000-514D28F18A2B}" type="slidenum">
              <a:rPr lang="en-US" altLang="zh-TW" smtClean="0"/>
              <a:pPr/>
              <a:t>47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7344226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7FD38ED-1DAB-45F3-B97F-84E6EEA45F7E}" type="slidenum">
              <a:rPr lang="en-US" altLang="zh-TW" smtClean="0"/>
              <a:pPr/>
              <a:t>48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28464446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DD434BC-EF59-4096-A374-2308DD7863C2}" type="slidenum">
              <a:rPr lang="en-US" altLang="zh-TW" smtClean="0"/>
              <a:pPr/>
              <a:t>49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435486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69B9D46-B583-4506-9863-4AD7A92686AE}" type="slidenum">
              <a:rPr lang="en-US" altLang="zh-TW" smtClean="0"/>
              <a:pPr/>
              <a:t>5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237851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312E258-12D1-43E1-AA53-90BFDD5B08A3}" type="slidenum">
              <a:rPr lang="en-US" altLang="zh-TW" smtClean="0"/>
              <a:pPr/>
              <a:t>50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24400693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312E258-12D1-43E1-AA53-90BFDD5B08A3}" type="slidenum">
              <a:rPr lang="en-US" altLang="zh-TW" smtClean="0"/>
              <a:pPr/>
              <a:t>51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27420973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89DC431-A451-4235-935C-C19227B33509}" type="slidenum">
              <a:rPr lang="en-US" altLang="zh-TW" smtClean="0"/>
              <a:pPr/>
              <a:t>52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9353747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286EFD8-7DAC-49F7-94D1-96524A3F9BD9}" type="slidenum">
              <a:rPr lang="en-US" altLang="zh-TW" smtClean="0"/>
              <a:pPr/>
              <a:t>54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0822915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5261B5B-18AF-4A59-941E-9339AC2FA8E6}" type="slidenum">
              <a:rPr lang="en-US" altLang="zh-TW" smtClean="0"/>
              <a:pPr/>
              <a:t>59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7648244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6083F64-2B15-47AD-AB7D-B24FF81B5880}" type="slidenum">
              <a:rPr lang="en-US" altLang="zh-TW" smtClean="0"/>
              <a:pPr/>
              <a:t>60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20585691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ADB2B0F-40E2-4620-BCA4-D4C66B120054}" type="slidenum">
              <a:rPr lang="en-US" altLang="zh-TW" smtClean="0"/>
              <a:pPr/>
              <a:t>63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3386318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B17D8EF-2498-43B3-994A-EEA162A74FEA}" type="slidenum">
              <a:rPr lang="en-US" altLang="zh-TW" smtClean="0"/>
              <a:pPr/>
              <a:t>64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229343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8AE796B-695A-4FFE-BE58-E04514835DA1}" type="slidenum">
              <a:rPr lang="en-US" altLang="zh-TW" smtClean="0"/>
              <a:pPr/>
              <a:t>65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26205762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4FD63A3-BECA-45BF-A290-D527AB6398E6}" type="slidenum">
              <a:rPr lang="en-US" altLang="zh-TW" smtClean="0"/>
              <a:pPr/>
              <a:t>66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401828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4B81EEE-57C3-4CA4-9AD0-89203031F3F8}" type="slidenum">
              <a:rPr lang="en-US" altLang="zh-TW" smtClean="0"/>
              <a:pPr/>
              <a:t>8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9219500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3299F74-5D19-40DC-B2A2-0F6FC2D39355}" type="slidenum">
              <a:rPr lang="en-US" altLang="zh-TW" smtClean="0"/>
              <a:pPr/>
              <a:t>67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3987456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03E30E6-3931-4501-9AF4-5ED9B225D527}" type="slidenum">
              <a:rPr lang="en-US" altLang="zh-TW" smtClean="0"/>
              <a:pPr/>
              <a:t>68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0739781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4FD63A3-BECA-45BF-A290-D527AB6398E6}" type="slidenum">
              <a:rPr lang="en-US" altLang="zh-TW" smtClean="0"/>
              <a:pPr/>
              <a:t>69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420506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8AE796B-695A-4FFE-BE58-E04514835DA1}" type="slidenum">
              <a:rPr lang="en-US" altLang="zh-TW" smtClean="0"/>
              <a:pPr/>
              <a:t>71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4561340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177E932-A020-47DE-8D2C-4162F5F23C51}" type="slidenum">
              <a:rPr lang="en-US" altLang="zh-TW" smtClean="0"/>
              <a:pPr/>
              <a:t>73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0203331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F3E6686-D947-4544-8CFA-E0CA22493E53}" type="slidenum">
              <a:rPr lang="en-US" altLang="zh-TW" smtClean="0"/>
              <a:pPr/>
              <a:t>75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42490725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C173250-0834-4F7C-B4C1-D3B09D39DEE7}" type="slidenum">
              <a:rPr lang="en-US" altLang="zh-TW" smtClean="0"/>
              <a:pPr/>
              <a:t>76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5155782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35FFAAB-C7B0-4161-BBF2-6F8C87796F9A}" type="slidenum">
              <a:rPr lang="en-US" altLang="zh-TW" smtClean="0"/>
              <a:pPr/>
              <a:t>77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8001199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7AA3BC0-CE45-4297-81AB-6C26C8C45E2B}" type="slidenum">
              <a:rPr lang="en-US" altLang="zh-TW" smtClean="0"/>
              <a:pPr/>
              <a:t>80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6042710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D977DFE-C02B-4811-86F6-B8FAC46584DC}" type="slidenum">
              <a:rPr lang="en-US" altLang="zh-TW" smtClean="0"/>
              <a:pPr/>
              <a:t>81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851260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D354F74-8EC5-4D63-B75A-989BA6B9ACDB}" type="slidenum">
              <a:rPr lang="en-US" altLang="zh-TW" smtClean="0"/>
              <a:pPr/>
              <a:t>9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8211875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D977DFE-C02B-4811-86F6-B8FAC46584DC}" type="slidenum">
              <a:rPr lang="en-US" altLang="zh-TW" smtClean="0"/>
              <a:pPr/>
              <a:t>82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6848236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79CD0D-9DEB-4D5E-AEF2-EB361575CB04}" type="slidenum">
              <a:rPr lang="en-US" altLang="zh-TW" smtClean="0"/>
              <a:pPr/>
              <a:t>83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7420212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1CBA82C-C244-4B96-AEB6-D82E2B0773BD}" type="slidenum">
              <a:rPr lang="en-US" altLang="zh-TW" smtClean="0"/>
              <a:pPr/>
              <a:t>84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40191937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62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062EE97-04E3-402C-B461-1CEA2914907D}" type="slidenum">
              <a:rPr lang="en-US" altLang="zh-TW" smtClean="0"/>
              <a:pPr/>
              <a:t>85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23786148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11D981B-2EBC-4750-A66C-17A4C8B003A1}" type="slidenum">
              <a:rPr lang="en-US" altLang="zh-TW" smtClean="0"/>
              <a:pPr/>
              <a:t>89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4913219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64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C35052B-726D-462C-AB06-462383AB452D}" type="slidenum">
              <a:rPr lang="en-US" altLang="zh-TW" smtClean="0"/>
              <a:pPr/>
              <a:t>92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4673630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65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1108465-0158-4FA5-A973-A7C66A7BBEA1}" type="slidenum">
              <a:rPr lang="en-US" altLang="zh-TW" smtClean="0"/>
              <a:pPr/>
              <a:t>96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0613222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66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2B78B25-6670-427F-B7AD-689D09C89AE2}" type="slidenum">
              <a:rPr lang="en-US" altLang="zh-TW" smtClean="0"/>
              <a:pPr/>
              <a:t>100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6292736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488D0E5-61D4-44EE-801C-44BC5E31F51C}" type="slidenum">
              <a:rPr lang="en-US" altLang="zh-TW" smtClean="0"/>
              <a:pPr/>
              <a:t>101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251612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7586368-985F-4CFF-A9BD-8B5777524C51}" type="slidenum">
              <a:rPr lang="en-US" altLang="zh-TW" smtClean="0"/>
              <a:pPr/>
              <a:t>102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346206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D3913ED-5146-4E9D-AA1E-4AFD02AEB82C}" type="slidenum">
              <a:rPr lang="zh-TW" altLang="en-CA" smtClean="0"/>
              <a:pPr/>
              <a:t>10</a:t>
            </a:fld>
            <a:endParaRPr lang="en-CA" altLang="zh-TW" smtClean="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mtClean="0"/>
              <a:t>Change to page 92</a:t>
            </a:r>
          </a:p>
        </p:txBody>
      </p:sp>
    </p:spTree>
    <p:extLst>
      <p:ext uri="{BB962C8B-B14F-4D97-AF65-F5344CB8AC3E}">
        <p14:creationId xmlns:p14="http://schemas.microsoft.com/office/powerpoint/2010/main" val="1439035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F106074-9257-4F72-97EF-12AEF6DEFE9A}" type="slidenum">
              <a:rPr lang="en-US" altLang="zh-TW" smtClean="0"/>
              <a:pPr/>
              <a:t>11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65089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77C5A79-D7B9-449B-9DB6-8762846C40B7}" type="slidenum">
              <a:rPr lang="en-US" altLang="zh-TW" smtClean="0"/>
              <a:pPr/>
              <a:t>12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4068920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ct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rgbClr val="FFC000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>
            <a:normAutofit/>
          </a:bodyPr>
          <a:lstStyle>
            <a:lvl1pPr marL="0" marR="45720" indent="0" algn="ctr">
              <a:buNone/>
              <a:defRPr sz="3600" b="1">
                <a:solidFill>
                  <a:schemeClr val="tx1"/>
                </a:solidFill>
                <a:latin typeface="Verdana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Bluman, Chapter 3</a:t>
            </a:r>
          </a:p>
        </p:txBody>
      </p:sp>
      <p:sp>
        <p:nvSpPr>
          <p:cNvPr id="6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5D626A-084A-442D-BB6F-F6193499A10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Bluman, Chapter 3</a:t>
            </a:r>
          </a:p>
        </p:txBody>
      </p:sp>
      <p:sp>
        <p:nvSpPr>
          <p:cNvPr id="6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199197-0D4C-4175-A07A-90565605250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Bluman, Chapter 3</a:t>
            </a:r>
          </a:p>
        </p:txBody>
      </p:sp>
      <p:sp>
        <p:nvSpPr>
          <p:cNvPr id="6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1B1B54-C1CE-4372-9452-8DF00B17961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Bluman, Chapter 3</a:t>
            </a:r>
          </a:p>
        </p:txBody>
      </p:sp>
      <p:sp>
        <p:nvSpPr>
          <p:cNvPr id="7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D6484F-BD70-4755-9E1B-7051C7C9A51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Bluman, Chapter 3</a:t>
            </a:r>
          </a:p>
        </p:txBody>
      </p:sp>
      <p:sp>
        <p:nvSpPr>
          <p:cNvPr id="8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51835E-B147-4072-BDE6-9DCD4E5E230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981200"/>
            <a:ext cx="8229600" cy="3886200"/>
          </a:xfrm>
        </p:spPr>
        <p:txBody>
          <a:bodyPr>
            <a:normAutofit/>
          </a:bodyPr>
          <a:lstStyle/>
          <a:p>
            <a:pPr lvl="0"/>
            <a:endParaRPr lang="en-US" noProof="0" smtClean="0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Bluman, Chapter 3</a:t>
            </a:r>
          </a:p>
        </p:txBody>
      </p:sp>
      <p:sp>
        <p:nvSpPr>
          <p:cNvPr id="6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7D9ECA-EA08-482E-8866-57A5C6FF8AD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Bluman, Chapter 3</a:t>
            </a:r>
          </a:p>
        </p:txBody>
      </p:sp>
      <p:sp>
        <p:nvSpPr>
          <p:cNvPr id="6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DF1AE8-6E03-42AA-844D-25B38B02B7D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Bluman, Chapter 3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C9204E-869B-4393-8617-6AC3AF4D293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Bluman, Chapter 3</a:t>
            </a:r>
          </a:p>
        </p:txBody>
      </p:sp>
      <p:sp>
        <p:nvSpPr>
          <p:cNvPr id="7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3ADE1B-3E76-4F69-80FE-3E42E415E4B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Bluman, Chapter 3</a:t>
            </a:r>
          </a:p>
        </p:txBody>
      </p:sp>
      <p:sp>
        <p:nvSpPr>
          <p:cNvPr id="9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C37C9E-94F1-42C1-B432-D2617AC9A1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Bluman, Chapter 3</a:t>
            </a:r>
          </a:p>
        </p:txBody>
      </p:sp>
      <p:sp>
        <p:nvSpPr>
          <p:cNvPr id="5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735785-9143-458C-A6D6-BD9DD0E2C4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Bluman, Chapter 3</a:t>
            </a:r>
          </a:p>
        </p:txBody>
      </p:sp>
      <p:sp>
        <p:nvSpPr>
          <p:cNvPr id="4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F0587-0E1C-4BD8-8742-11E6A10F21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Bluman, Chapter 3</a:t>
            </a:r>
          </a:p>
        </p:txBody>
      </p:sp>
      <p:sp>
        <p:nvSpPr>
          <p:cNvPr id="7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7A16DA-9370-445A-AD46-E76B7DB8787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剪去並圓角化單一角落矩形 4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6" name="直角三角形 5"/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7" name="手繪多邊形 6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altLang="zh-TW">
              <a:latin typeface="Constantia" pitchFamily="18" charset="0"/>
            </a:endParaRPr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altLang="zh-TW">
              <a:latin typeface="Constantia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9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0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Bluman, Chapter 3</a:t>
            </a:r>
          </a:p>
        </p:txBody>
      </p:sp>
      <p:sp>
        <p:nvSpPr>
          <p:cNvPr id="11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E4852F-BB79-4D59-908B-FCFD46BAE8A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altLang="zh-TW">
              <a:latin typeface="Constantia" pitchFamily="18" charset="0"/>
            </a:endParaRPr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altLang="zh-TW">
              <a:latin typeface="Constantia" pitchFamily="18" charset="0"/>
            </a:endParaRPr>
          </a:p>
        </p:txBody>
      </p:sp>
      <p:sp>
        <p:nvSpPr>
          <p:cNvPr id="30724" name="標題版面配置區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0725" name="文字版面配置區 29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Bluman, Chapter 3</a:t>
            </a:r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B7477A0F-3C5D-479F-8E0F-D26471AA75A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30729" name="群組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手繪多邊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altLang="zh-TW">
                <a:latin typeface="Arial" charset="0"/>
              </a:endParaRPr>
            </a:p>
          </p:txBody>
        </p:sp>
        <p:sp>
          <p:nvSpPr>
            <p:cNvPr id="13" name="手繪多邊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altLang="zh-TW">
                <a:latin typeface="Arial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18" r:id="rId2"/>
    <p:sldLayoutId id="2147483930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31" r:id="rId9"/>
    <p:sldLayoutId id="2147483924" r:id="rId10"/>
    <p:sldLayoutId id="2147483925" r:id="rId11"/>
    <p:sldLayoutId id="2147483926" r:id="rId12"/>
    <p:sldLayoutId id="2147483927" r:id="rId13"/>
    <p:sldLayoutId id="2147483928" r:id="rId1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03495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3495C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3495C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3495C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3495C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rgbClr val="03495C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rgbClr val="03495C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rgbClr val="03495C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rgbClr val="03495C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6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8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0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2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5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6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3.emf"/><Relationship Id="rId4" Type="http://schemas.openxmlformats.org/officeDocument/2006/relationships/oleObject" Target="../embeddings/Microsoft_Word_97_-_2003___1.doc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8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20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3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24.bin"/><Relationship Id="rId9" Type="http://schemas.openxmlformats.org/officeDocument/2006/relationships/image" Target="../media/image43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41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47.wmf"/><Relationship Id="rId5" Type="http://schemas.openxmlformats.org/officeDocument/2006/relationships/image" Target="../media/image44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46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42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35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36.bin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5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37.bin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57.wmf"/><Relationship Id="rId4" Type="http://schemas.openxmlformats.org/officeDocument/2006/relationships/oleObject" Target="../embeddings/oleObject39.bin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40.bin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3.bin"/><Relationship Id="rId2" Type="http://schemas.openxmlformats.org/officeDocument/2006/relationships/vmlDrawing" Target="../drawings/vmlDrawing25.v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5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70.wmf"/><Relationship Id="rId4" Type="http://schemas.openxmlformats.org/officeDocument/2006/relationships/oleObject" Target="../embeddings/oleObject44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7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70.wmf"/><Relationship Id="rId4" Type="http://schemas.openxmlformats.org/officeDocument/2006/relationships/oleObject" Target="../embeddings/oleObject45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notesSlide" Target="../notesSlides/notesSlide62.xml"/><Relationship Id="rId7" Type="http://schemas.openxmlformats.org/officeDocument/2006/relationships/image" Target="../media/image7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7.bin"/><Relationship Id="rId9" Type="http://schemas.openxmlformats.org/officeDocument/2006/relationships/image" Target="../media/image75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notesSlide" Target="../notesSlides/notesSlide64.xml"/><Relationship Id="rId7" Type="http://schemas.openxmlformats.org/officeDocument/2006/relationships/image" Target="../media/image8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51.bin"/><Relationship Id="rId5" Type="http://schemas.openxmlformats.org/officeDocument/2006/relationships/image" Target="../media/image80.wmf"/><Relationship Id="rId4" Type="http://schemas.openxmlformats.org/officeDocument/2006/relationships/oleObject" Target="../embeddings/oleObject50.bin"/><Relationship Id="rId9" Type="http://schemas.openxmlformats.org/officeDocument/2006/relationships/image" Target="../media/image82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3000">
              <a:schemeClr val="accent2">
                <a:lumMod val="20000"/>
                <a:lumOff val="80000"/>
              </a:schemeClr>
            </a:gs>
            <a:gs pos="0">
              <a:schemeClr val="accent1">
                <a:lumMod val="5000"/>
                <a:lumOff val="95000"/>
              </a:schemeClr>
            </a:gs>
            <a:gs pos="3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62400" y="1371600"/>
            <a:ext cx="4953000" cy="1828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 smtClean="0">
                <a:latin typeface="Verdana" pitchFamily="34" charset="0"/>
                <a:ea typeface="新細明體" pitchFamily="18" charset="-120"/>
              </a:rPr>
              <a:t>Chapter 3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38600" y="3228975"/>
            <a:ext cx="5105400" cy="1752600"/>
          </a:xfrm>
        </p:spPr>
        <p:txBody>
          <a:bodyPr/>
          <a:lstStyle/>
          <a:p>
            <a:pPr marR="0" eaLnBrk="1" hangingPunct="1">
              <a:lnSpc>
                <a:spcPct val="90000"/>
              </a:lnSpc>
            </a:pPr>
            <a:endParaRPr lang="en-US" altLang="zh-TW" dirty="0" smtClean="0">
              <a:ea typeface="新細明體" pitchFamily="18" charset="-120"/>
            </a:endParaRPr>
          </a:p>
          <a:p>
            <a:pPr marR="0" eaLnBrk="1" hangingPunct="1">
              <a:lnSpc>
                <a:spcPct val="90000"/>
              </a:lnSpc>
            </a:pPr>
            <a:r>
              <a:rPr lang="en-US" altLang="zh-TW" dirty="0" smtClean="0">
                <a:solidFill>
                  <a:srgbClr val="0D0D0D"/>
                </a:solidFill>
                <a:ea typeface="新細明體" pitchFamily="18" charset="-120"/>
              </a:rPr>
              <a:t>Data Description</a:t>
            </a:r>
          </a:p>
        </p:txBody>
      </p:sp>
      <p:sp>
        <p:nvSpPr>
          <p:cNvPr id="307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7F0D6F-44C1-4C1A-B5B4-E1F92B47D35B}" type="slidenum">
              <a:rPr lang="en-US" altLang="zh-TW"/>
              <a:pPr>
                <a:defRPr/>
              </a:pPr>
              <a:t>1</a:t>
            </a:fld>
            <a:endParaRPr lang="en-US" altLang="zh-TW"/>
          </a:p>
        </p:txBody>
      </p:sp>
      <p:pic>
        <p:nvPicPr>
          <p:cNvPr id="5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295400"/>
            <a:ext cx="3492703" cy="42827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5410200" y="6324600"/>
            <a:ext cx="3352800" cy="365125"/>
          </a:xfrm>
        </p:spPr>
        <p:txBody>
          <a:bodyPr/>
          <a:lstStyle/>
          <a:p>
            <a:pPr>
              <a:defRPr/>
            </a:pPr>
            <a:fld id="{E8B95C18-53CC-4866-9ADA-1B055EFBB138}" type="slidenum">
              <a:rPr lang="zh-TW" altLang="en-US"/>
              <a:pPr>
                <a:defRPr/>
              </a:pPr>
              <a:t>10</a:t>
            </a:fld>
            <a:endParaRPr lang="en-US" altLang="zh-TW"/>
          </a:p>
        </p:txBody>
      </p:sp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81915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Definition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: mean</a:t>
            </a:r>
            <a:endParaRPr lang="en-CA" altLang="zh-TW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新細明體" pitchFamily="18" charset="-120"/>
              <a:cs typeface="Times New Roman" pitchFamily="18" charset="0"/>
            </a:endParaRPr>
          </a:p>
        </p:txBody>
      </p:sp>
      <p:pic>
        <p:nvPicPr>
          <p:cNvPr id="43012" name="Picture 3" descr="D03_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417638"/>
            <a:ext cx="8229600" cy="15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3" name="Group 13"/>
          <p:cNvGrpSpPr>
            <a:grpSpLocks/>
          </p:cNvGrpSpPr>
          <p:nvPr/>
        </p:nvGrpSpPr>
        <p:grpSpPr bwMode="auto">
          <a:xfrm>
            <a:off x="685800" y="3276600"/>
            <a:ext cx="7162800" cy="2895600"/>
            <a:chOff x="816" y="456"/>
            <a:chExt cx="4368" cy="1998"/>
          </a:xfrm>
        </p:grpSpPr>
        <p:sp>
          <p:nvSpPr>
            <p:cNvPr id="46086" name="Rectangle 14"/>
            <p:cNvSpPr>
              <a:spLocks noChangeArrowheads="1"/>
            </p:cNvSpPr>
            <p:nvPr/>
          </p:nvSpPr>
          <p:spPr bwMode="auto">
            <a:xfrm>
              <a:off x="2208" y="456"/>
              <a:ext cx="1775" cy="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algn="ctr">
              <a:solidFill>
                <a:srgbClr val="333333"/>
              </a:solidFill>
              <a:miter lim="800000"/>
              <a:headEnd type="none" w="sm" len="sm"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TW" sz="2400" b="1">
                  <a:solidFill>
                    <a:srgbClr val="000066"/>
                  </a:solidFill>
                  <a:latin typeface="Arial" charset="0"/>
                </a:rPr>
                <a:t>Mean of data set</a:t>
              </a:r>
            </a:p>
          </p:txBody>
        </p:sp>
        <p:sp>
          <p:nvSpPr>
            <p:cNvPr id="43015" name="Rectangle 15"/>
            <p:cNvSpPr>
              <a:spLocks noChangeArrowheads="1"/>
            </p:cNvSpPr>
            <p:nvPr/>
          </p:nvSpPr>
          <p:spPr bwMode="auto">
            <a:xfrm>
              <a:off x="816" y="1248"/>
              <a:ext cx="1707" cy="438"/>
            </a:xfrm>
            <a:prstGeom prst="rect">
              <a:avLst/>
            </a:prstGeom>
            <a:solidFill>
              <a:srgbClr val="FF99CC"/>
            </a:solidFill>
            <a:ln w="25400" algn="ctr">
              <a:solidFill>
                <a:srgbClr val="333333"/>
              </a:solidFill>
              <a:miter lim="800000"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400" b="1">
                  <a:solidFill>
                    <a:srgbClr val="000066"/>
                  </a:solidFill>
                </a:rPr>
                <a:t>Population data</a:t>
              </a:r>
            </a:p>
          </p:txBody>
        </p:sp>
        <p:sp>
          <p:nvSpPr>
            <p:cNvPr id="43016" name="Rectangle 16"/>
            <p:cNvSpPr>
              <a:spLocks noChangeArrowheads="1"/>
            </p:cNvSpPr>
            <p:nvPr/>
          </p:nvSpPr>
          <p:spPr bwMode="auto">
            <a:xfrm>
              <a:off x="816" y="2016"/>
              <a:ext cx="1707" cy="438"/>
            </a:xfrm>
            <a:prstGeom prst="rect">
              <a:avLst/>
            </a:prstGeom>
            <a:solidFill>
              <a:srgbClr val="FF99CC"/>
            </a:solidFill>
            <a:ln w="25400" algn="ctr">
              <a:solidFill>
                <a:srgbClr val="333333"/>
              </a:solidFill>
              <a:miter lim="800000"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400" b="1">
                  <a:solidFill>
                    <a:srgbClr val="000066"/>
                  </a:solidFill>
                </a:rPr>
                <a:t>Population mean</a:t>
              </a:r>
            </a:p>
          </p:txBody>
        </p:sp>
        <p:sp>
          <p:nvSpPr>
            <p:cNvPr id="43017" name="Rectangle 17"/>
            <p:cNvSpPr>
              <a:spLocks noChangeArrowheads="1"/>
            </p:cNvSpPr>
            <p:nvPr/>
          </p:nvSpPr>
          <p:spPr bwMode="auto">
            <a:xfrm>
              <a:off x="3477" y="1248"/>
              <a:ext cx="1707" cy="438"/>
            </a:xfrm>
            <a:prstGeom prst="rect">
              <a:avLst/>
            </a:prstGeom>
            <a:solidFill>
              <a:srgbClr val="FFFF00"/>
            </a:solidFill>
            <a:ln w="25400" algn="ctr">
              <a:solidFill>
                <a:srgbClr val="333333"/>
              </a:solidFill>
              <a:miter lim="800000"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400" b="1">
                  <a:solidFill>
                    <a:srgbClr val="000066"/>
                  </a:solidFill>
                </a:rPr>
                <a:t>Sample data</a:t>
              </a:r>
            </a:p>
          </p:txBody>
        </p:sp>
        <p:sp>
          <p:nvSpPr>
            <p:cNvPr id="43018" name="Rectangle 18"/>
            <p:cNvSpPr>
              <a:spLocks noChangeArrowheads="1"/>
            </p:cNvSpPr>
            <p:nvPr/>
          </p:nvSpPr>
          <p:spPr bwMode="auto">
            <a:xfrm>
              <a:off x="3477" y="2016"/>
              <a:ext cx="1707" cy="438"/>
            </a:xfrm>
            <a:prstGeom prst="rect">
              <a:avLst/>
            </a:prstGeom>
            <a:solidFill>
              <a:srgbClr val="FFFF00"/>
            </a:solidFill>
            <a:ln w="25400" algn="ctr">
              <a:solidFill>
                <a:srgbClr val="333333"/>
              </a:solidFill>
              <a:miter lim="800000"/>
              <a:headEnd type="none" w="sm" len="sm"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400" b="1">
                  <a:solidFill>
                    <a:srgbClr val="000066"/>
                  </a:solidFill>
                </a:rPr>
                <a:t>Sample mean</a:t>
              </a:r>
            </a:p>
          </p:txBody>
        </p:sp>
        <p:cxnSp>
          <p:nvCxnSpPr>
            <p:cNvPr id="43019" name="AutoShape 19"/>
            <p:cNvCxnSpPr>
              <a:cxnSpLocks noChangeShapeType="1"/>
              <a:endCxn id="43015" idx="0"/>
            </p:cNvCxnSpPr>
            <p:nvPr/>
          </p:nvCxnSpPr>
          <p:spPr bwMode="auto">
            <a:xfrm rot="10800000" flipV="1">
              <a:off x="1670" y="720"/>
              <a:ext cx="538" cy="520"/>
            </a:xfrm>
            <a:prstGeom prst="bentConnector2">
              <a:avLst/>
            </a:prstGeom>
            <a:noFill/>
            <a:ln w="25400">
              <a:solidFill>
                <a:srgbClr val="333333"/>
              </a:solidFill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3020" name="AutoShape 20"/>
            <p:cNvCxnSpPr>
              <a:cxnSpLocks noChangeShapeType="1"/>
              <a:stCxn id="46086" idx="3"/>
              <a:endCxn id="43017" idx="0"/>
            </p:cNvCxnSpPr>
            <p:nvPr/>
          </p:nvCxnSpPr>
          <p:spPr bwMode="auto">
            <a:xfrm>
              <a:off x="3992" y="720"/>
              <a:ext cx="339" cy="520"/>
            </a:xfrm>
            <a:prstGeom prst="bentConnector2">
              <a:avLst/>
            </a:prstGeom>
            <a:noFill/>
            <a:ln w="25400">
              <a:solidFill>
                <a:srgbClr val="333333"/>
              </a:solidFill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3021" name="AutoShape 21"/>
            <p:cNvCxnSpPr>
              <a:cxnSpLocks noChangeShapeType="1"/>
              <a:stCxn id="43015" idx="2"/>
              <a:endCxn id="43016" idx="0"/>
            </p:cNvCxnSpPr>
            <p:nvPr/>
          </p:nvCxnSpPr>
          <p:spPr bwMode="auto">
            <a:xfrm>
              <a:off x="1670" y="1694"/>
              <a:ext cx="0" cy="314"/>
            </a:xfrm>
            <a:prstGeom prst="straightConnector1">
              <a:avLst/>
            </a:prstGeom>
            <a:noFill/>
            <a:ln w="25400">
              <a:solidFill>
                <a:srgbClr val="333333"/>
              </a:solidFill>
              <a:round/>
              <a:headEnd type="none" w="sm" len="sm"/>
              <a:tailEnd type="triangle" w="med" len="med"/>
            </a:ln>
          </p:spPr>
        </p:cxnSp>
        <p:cxnSp>
          <p:nvCxnSpPr>
            <p:cNvPr id="43022" name="AutoShape 22"/>
            <p:cNvCxnSpPr>
              <a:cxnSpLocks noChangeShapeType="1"/>
            </p:cNvCxnSpPr>
            <p:nvPr/>
          </p:nvCxnSpPr>
          <p:spPr bwMode="auto">
            <a:xfrm>
              <a:off x="4331" y="1702"/>
              <a:ext cx="0" cy="314"/>
            </a:xfrm>
            <a:prstGeom prst="straightConnector1">
              <a:avLst/>
            </a:prstGeom>
            <a:noFill/>
            <a:ln w="25400">
              <a:solidFill>
                <a:srgbClr val="333333"/>
              </a:solidFill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14400"/>
          </a:xfrm>
        </p:spPr>
        <p:txBody>
          <a:bodyPr/>
          <a:lstStyle/>
          <a:p>
            <a:pPr eaLnBrk="1" hangingPunct="1"/>
            <a:r>
              <a:rPr lang="en-US" altLang="zh-TW" smtClean="0">
                <a:ea typeface="新細明體" pitchFamily="18" charset="-120"/>
              </a:rPr>
              <a:t>3-4 Exploratory Data Analysis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52600"/>
            <a:ext cx="8153400" cy="38100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114000"/>
              </a:lnSpc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sz="2800" dirty="0" smtClean="0">
                <a:ea typeface="新細明體" pitchFamily="18" charset="-120"/>
              </a:rPr>
              <a:t>The </a:t>
            </a:r>
            <a:r>
              <a:rPr lang="en-US" altLang="zh-TW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Five-Number Summary</a:t>
            </a:r>
            <a:r>
              <a:rPr lang="en-US" altLang="zh-TW" sz="2800" dirty="0" smtClean="0">
                <a:ea typeface="新細明體" pitchFamily="18" charset="-120"/>
              </a:rPr>
              <a:t> is composed of the following numbers: </a:t>
            </a:r>
            <a:r>
              <a:rPr lang="en-US" altLang="zh-TW" sz="28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Low, Q</a:t>
            </a:r>
            <a:r>
              <a:rPr lang="en-US" altLang="zh-TW" sz="2800" baseline="-25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1</a:t>
            </a:r>
            <a:r>
              <a:rPr lang="en-US" altLang="zh-TW" sz="28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, MD, Q</a:t>
            </a:r>
            <a:r>
              <a:rPr lang="en-US" altLang="zh-TW" sz="2800" baseline="-25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3</a:t>
            </a:r>
            <a:r>
              <a:rPr lang="en-US" altLang="zh-TW" sz="28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, High</a:t>
            </a:r>
          </a:p>
          <a:p>
            <a:pPr marL="274320" indent="-274320" eaLnBrk="1" fontAlgn="auto" hangingPunct="1">
              <a:lnSpc>
                <a:spcPct val="114000"/>
              </a:lnSpc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sz="2800" dirty="0" smtClean="0">
                <a:ea typeface="新細明體" pitchFamily="18" charset="-120"/>
              </a:rPr>
              <a:t>The Five-Number Summary can be graphically represented using a  </a:t>
            </a:r>
            <a:r>
              <a:rPr lang="en-US" altLang="zh-TW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Boxplot</a:t>
            </a:r>
            <a:r>
              <a:rPr lang="en-US" altLang="zh-TW" sz="2800" dirty="0" smtClean="0">
                <a:ea typeface="新細明體" pitchFamily="18" charset="-120"/>
              </a:rPr>
              <a:t>.</a:t>
            </a:r>
            <a:endParaRPr lang="en-US" altLang="zh-TW" sz="2800" b="1" i="1" dirty="0" smtClean="0">
              <a:ea typeface="新細明體" pitchFamily="18" charset="-120"/>
            </a:endParaRPr>
          </a:p>
        </p:txBody>
      </p:sp>
      <p:sp>
        <p:nvSpPr>
          <p:cNvPr id="7987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861858-8F2A-4860-B1B4-19008B1F9429}" type="slidenum">
              <a:rPr lang="en-US" altLang="zh-TW" smtClean="0"/>
              <a:pPr>
                <a:defRPr/>
              </a:pPr>
              <a:t>100</a:t>
            </a:fld>
            <a:endParaRPr lang="en-US" altLang="zh-TW" smtClean="0"/>
          </a:p>
        </p:txBody>
      </p:sp>
      <p:grpSp>
        <p:nvGrpSpPr>
          <p:cNvPr id="91141" name="Group 19"/>
          <p:cNvGrpSpPr>
            <a:grpSpLocks/>
          </p:cNvGrpSpPr>
          <p:nvPr/>
        </p:nvGrpSpPr>
        <p:grpSpPr bwMode="auto">
          <a:xfrm>
            <a:off x="381000" y="4419600"/>
            <a:ext cx="8096250" cy="1752600"/>
            <a:chOff x="147" y="1677"/>
            <a:chExt cx="5333" cy="1277"/>
          </a:xfrm>
        </p:grpSpPr>
        <p:sp>
          <p:nvSpPr>
            <p:cNvPr id="91142" name="Rectangle 5"/>
            <p:cNvSpPr>
              <a:spLocks noChangeArrowheads="1"/>
            </p:cNvSpPr>
            <p:nvPr/>
          </p:nvSpPr>
          <p:spPr bwMode="auto">
            <a:xfrm>
              <a:off x="1485" y="1677"/>
              <a:ext cx="2271" cy="685"/>
            </a:xfrm>
            <a:prstGeom prst="rect">
              <a:avLst/>
            </a:prstGeom>
            <a:solidFill>
              <a:srgbClr val="3399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1143" name="Line 6"/>
            <p:cNvSpPr>
              <a:spLocks noChangeShapeType="1"/>
            </p:cNvSpPr>
            <p:nvPr/>
          </p:nvSpPr>
          <p:spPr bwMode="auto">
            <a:xfrm>
              <a:off x="3765" y="2012"/>
              <a:ext cx="1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oval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1144" name="Line 7"/>
            <p:cNvSpPr>
              <a:spLocks noChangeShapeType="1"/>
            </p:cNvSpPr>
            <p:nvPr/>
          </p:nvSpPr>
          <p:spPr bwMode="auto">
            <a:xfrm>
              <a:off x="442" y="2012"/>
              <a:ext cx="10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 w="med" len="med"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1145" name="Line 8"/>
            <p:cNvSpPr>
              <a:spLocks noChangeShapeType="1"/>
            </p:cNvSpPr>
            <p:nvPr/>
          </p:nvSpPr>
          <p:spPr bwMode="auto">
            <a:xfrm>
              <a:off x="2947" y="1678"/>
              <a:ext cx="0" cy="6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1146" name="Line 9"/>
            <p:cNvSpPr>
              <a:spLocks noChangeShapeType="1"/>
            </p:cNvSpPr>
            <p:nvPr/>
          </p:nvSpPr>
          <p:spPr bwMode="auto">
            <a:xfrm flipV="1">
              <a:off x="451" y="2129"/>
              <a:ext cx="0" cy="2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1147" name="Line 10"/>
            <p:cNvSpPr>
              <a:spLocks noChangeShapeType="1"/>
            </p:cNvSpPr>
            <p:nvPr/>
          </p:nvSpPr>
          <p:spPr bwMode="auto">
            <a:xfrm flipV="1">
              <a:off x="1478" y="2429"/>
              <a:ext cx="0" cy="2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1148" name="Line 11"/>
            <p:cNvSpPr>
              <a:spLocks noChangeShapeType="1"/>
            </p:cNvSpPr>
            <p:nvPr/>
          </p:nvSpPr>
          <p:spPr bwMode="auto">
            <a:xfrm flipV="1">
              <a:off x="2947" y="2446"/>
              <a:ext cx="0" cy="26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1149" name="Line 12"/>
            <p:cNvSpPr>
              <a:spLocks noChangeShapeType="1"/>
            </p:cNvSpPr>
            <p:nvPr/>
          </p:nvSpPr>
          <p:spPr bwMode="auto">
            <a:xfrm flipV="1">
              <a:off x="3765" y="2438"/>
              <a:ext cx="0" cy="2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1150" name="Line 13"/>
            <p:cNvSpPr>
              <a:spLocks noChangeShapeType="1"/>
            </p:cNvSpPr>
            <p:nvPr/>
          </p:nvSpPr>
          <p:spPr bwMode="auto">
            <a:xfrm flipV="1">
              <a:off x="5275" y="2087"/>
              <a:ext cx="0" cy="3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1151" name="Text Box 14"/>
            <p:cNvSpPr txBox="1">
              <a:spLocks noChangeArrowheads="1"/>
            </p:cNvSpPr>
            <p:nvPr/>
          </p:nvSpPr>
          <p:spPr bwMode="auto">
            <a:xfrm>
              <a:off x="147" y="2406"/>
              <a:ext cx="679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TW" altLang="en-US" sz="2200" b="1">
                  <a:latin typeface="Times New Roman" pitchFamily="18" charset="0"/>
                </a:rPr>
                <a:t>最小值</a:t>
              </a:r>
            </a:p>
          </p:txBody>
        </p:sp>
        <p:sp>
          <p:nvSpPr>
            <p:cNvPr id="91152" name="Text Box 15"/>
            <p:cNvSpPr txBox="1">
              <a:spLocks noChangeArrowheads="1"/>
            </p:cNvSpPr>
            <p:nvPr/>
          </p:nvSpPr>
          <p:spPr bwMode="auto">
            <a:xfrm>
              <a:off x="1320" y="2683"/>
              <a:ext cx="318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2200" b="1" i="1">
                  <a:latin typeface="Times New Roman" pitchFamily="18" charset="0"/>
                </a:rPr>
                <a:t>Q</a:t>
              </a:r>
              <a:r>
                <a:rPr lang="en-US" altLang="zh-TW" sz="2200" b="1" baseline="-25000">
                  <a:latin typeface="Times New Roman" pitchFamily="18" charset="0"/>
                </a:rPr>
                <a:t>1</a:t>
              </a:r>
              <a:endParaRPr lang="en-US" altLang="zh-TW" sz="2200" b="1">
                <a:latin typeface="Times New Roman" pitchFamily="18" charset="0"/>
              </a:endParaRPr>
            </a:p>
          </p:txBody>
        </p:sp>
        <p:sp>
          <p:nvSpPr>
            <p:cNvPr id="91153" name="Text Box 16"/>
            <p:cNvSpPr txBox="1">
              <a:spLocks noChangeArrowheads="1"/>
            </p:cNvSpPr>
            <p:nvPr/>
          </p:nvSpPr>
          <p:spPr bwMode="auto">
            <a:xfrm>
              <a:off x="2803" y="2682"/>
              <a:ext cx="341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2200" b="1" i="1">
                  <a:latin typeface="Times New Roman" pitchFamily="18" charset="0"/>
                </a:rPr>
                <a:t>M</a:t>
              </a:r>
              <a:r>
                <a:rPr lang="en-US" altLang="zh-TW" sz="2200" b="1" i="1" baseline="-25000">
                  <a:latin typeface="Times New Roman" pitchFamily="18" charset="0"/>
                </a:rPr>
                <a:t>e</a:t>
              </a:r>
              <a:endParaRPr lang="en-US" altLang="zh-TW" sz="2200" b="1">
                <a:latin typeface="Times New Roman" pitchFamily="18" charset="0"/>
              </a:endParaRPr>
            </a:p>
          </p:txBody>
        </p:sp>
        <p:sp>
          <p:nvSpPr>
            <p:cNvPr id="91154" name="Text Box 17"/>
            <p:cNvSpPr txBox="1">
              <a:spLocks noChangeArrowheads="1"/>
            </p:cNvSpPr>
            <p:nvPr/>
          </p:nvSpPr>
          <p:spPr bwMode="auto">
            <a:xfrm>
              <a:off x="3629" y="2682"/>
              <a:ext cx="318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2200" b="1" i="1">
                  <a:latin typeface="Times New Roman" pitchFamily="18" charset="0"/>
                </a:rPr>
                <a:t>Q</a:t>
              </a:r>
              <a:r>
                <a:rPr lang="en-US" altLang="zh-TW" sz="2200" b="1" baseline="-25000">
                  <a:latin typeface="Times New Roman" pitchFamily="18" charset="0"/>
                </a:rPr>
                <a:t>3</a:t>
              </a:r>
              <a:endParaRPr lang="en-US" altLang="zh-TW" sz="2200" b="1">
                <a:latin typeface="Times New Roman" pitchFamily="18" charset="0"/>
              </a:endParaRPr>
            </a:p>
          </p:txBody>
        </p:sp>
        <p:sp>
          <p:nvSpPr>
            <p:cNvPr id="91155" name="Text Box 18"/>
            <p:cNvSpPr txBox="1">
              <a:spLocks noChangeArrowheads="1"/>
            </p:cNvSpPr>
            <p:nvPr/>
          </p:nvSpPr>
          <p:spPr bwMode="auto">
            <a:xfrm>
              <a:off x="4801" y="2442"/>
              <a:ext cx="679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TW" altLang="en-US" sz="2200" b="1">
                  <a:latin typeface="Times New Roman" pitchFamily="18" charset="0"/>
                </a:rPr>
                <a:t>最大值</a:t>
              </a:r>
              <a:endParaRPr lang="en-US" altLang="zh-TW" sz="2200" b="1"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990600"/>
            <a:ext cx="7848600" cy="762000"/>
          </a:xfrm>
        </p:spPr>
        <p:txBody>
          <a:bodyPr/>
          <a:lstStyle/>
          <a:p>
            <a:pPr eaLnBrk="1" hangingPunct="1"/>
            <a:r>
              <a:rPr lang="en-US" altLang="zh-TW" sz="2800" smtClean="0">
                <a:latin typeface="Verdana" pitchFamily="34" charset="0"/>
                <a:ea typeface="新細明體" pitchFamily="18" charset="-120"/>
              </a:rPr>
              <a:t>Procedure Table: </a:t>
            </a:r>
            <a:br>
              <a:rPr lang="en-US" altLang="zh-TW" sz="2800" smtClean="0">
                <a:latin typeface="Verdana" pitchFamily="34" charset="0"/>
                <a:ea typeface="新細明體" pitchFamily="18" charset="-120"/>
              </a:rPr>
            </a:br>
            <a:r>
              <a:rPr lang="en-US" altLang="zh-TW" sz="3200" smtClean="0">
                <a:latin typeface="Verdana" pitchFamily="34" charset="0"/>
                <a:ea typeface="新細明體" pitchFamily="18" charset="-120"/>
                <a:cs typeface="Arial" pitchFamily="34" charset="0"/>
              </a:rPr>
              <a:t>Constructing Boxplots</a:t>
            </a:r>
            <a:endParaRPr lang="en-US" altLang="zh-TW" sz="3200" smtClean="0">
              <a:latin typeface="Verdana" pitchFamily="34" charset="0"/>
              <a:ea typeface="新細明體" pitchFamily="18" charset="-120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2133600"/>
            <a:ext cx="8229600" cy="4114800"/>
          </a:xfrm>
        </p:spPr>
        <p:txBody>
          <a:bodyPr/>
          <a:lstStyle/>
          <a:p>
            <a:pPr marL="457200" indent="-457200" eaLnBrk="1" hangingPunct="1">
              <a:lnSpc>
                <a:spcPct val="114000"/>
              </a:lnSpc>
              <a:spcBef>
                <a:spcPts val="1200"/>
              </a:spcBef>
              <a:buClrTx/>
              <a:buSzPct val="100000"/>
              <a:buFont typeface="Calibri" pitchFamily="34" charset="0"/>
              <a:buAutoNum type="arabicPeriod"/>
            </a:pPr>
            <a:r>
              <a:rPr lang="en-US" altLang="zh-TW" sz="2400" smtClean="0"/>
              <a:t>Find the five-number summary.</a:t>
            </a:r>
          </a:p>
          <a:p>
            <a:pPr marL="457200" indent="-457200" eaLnBrk="1" hangingPunct="1">
              <a:lnSpc>
                <a:spcPct val="114000"/>
              </a:lnSpc>
              <a:spcBef>
                <a:spcPts val="1200"/>
              </a:spcBef>
              <a:buClrTx/>
              <a:buSzPct val="100000"/>
              <a:buFont typeface="Calibri" pitchFamily="34" charset="0"/>
              <a:buAutoNum type="arabicPeriod"/>
            </a:pPr>
            <a:r>
              <a:rPr lang="en-US" altLang="zh-TW" sz="2400" smtClean="0"/>
              <a:t>Draw a horizontal axis with a scale that includes the maximum and minimum data values.</a:t>
            </a:r>
          </a:p>
          <a:p>
            <a:pPr marL="457200" indent="-457200" eaLnBrk="1" hangingPunct="1">
              <a:lnSpc>
                <a:spcPct val="114000"/>
              </a:lnSpc>
              <a:spcBef>
                <a:spcPts val="1200"/>
              </a:spcBef>
              <a:buClrTx/>
              <a:buSzPct val="100000"/>
              <a:buFont typeface="Calibri" pitchFamily="34" charset="0"/>
              <a:buAutoNum type="arabicPeriod"/>
            </a:pPr>
            <a:r>
              <a:rPr lang="en-US" altLang="zh-TW" sz="2400" smtClean="0"/>
              <a:t>Draw a box with vertical sides through </a:t>
            </a:r>
            <a:r>
              <a:rPr lang="en-US" altLang="zh-TW" sz="2400" i="1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TW" sz="2400" i="1" baseline="-2500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400" i="1" smtClean="0"/>
              <a:t> and </a:t>
            </a:r>
            <a:r>
              <a:rPr lang="en-US" altLang="zh-TW" sz="2400" i="1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TW" sz="2400" i="1" baseline="-2500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2400" i="1" smtClean="0"/>
              <a:t>, and draw a vertical line </a:t>
            </a:r>
            <a:r>
              <a:rPr lang="en-US" altLang="zh-TW" sz="2400" smtClean="0"/>
              <a:t>though the median.</a:t>
            </a:r>
          </a:p>
          <a:p>
            <a:pPr marL="457200" indent="-457200" eaLnBrk="1" hangingPunct="1">
              <a:lnSpc>
                <a:spcPct val="114000"/>
              </a:lnSpc>
              <a:spcBef>
                <a:spcPts val="1200"/>
              </a:spcBef>
              <a:buClrTx/>
              <a:buSzPct val="100000"/>
              <a:buFont typeface="Calibri" pitchFamily="34" charset="0"/>
              <a:buAutoNum type="arabicPeriod"/>
            </a:pPr>
            <a:r>
              <a:rPr lang="en-US" altLang="zh-TW" sz="2400" smtClean="0"/>
              <a:t>Draw a line from the minimum data value to the left side of the box and a line from the maximum data value to the right side of the box.</a:t>
            </a: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A6A57D-86FD-4550-B4DA-77BB7E17084F}" type="slidenum">
              <a:rPr lang="en-US" altLang="zh-TW"/>
              <a:pPr>
                <a:defRPr/>
              </a:pPr>
              <a:t>101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zh-TW" sz="3600" dirty="0" smtClean="0">
                <a:ea typeface="新細明體" pitchFamily="18" charset="-120"/>
              </a:rPr>
              <a:t>Example 3-37: Meteorites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219200"/>
            <a:ext cx="8077200" cy="42672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800" dirty="0" smtClean="0">
                <a:ea typeface="新細明體" pitchFamily="18" charset="-120"/>
              </a:rPr>
              <a:t>The number of meteorites found in 10 U.S. states is shown.  Construct a </a:t>
            </a:r>
            <a:r>
              <a:rPr lang="en-US" altLang="zh-TW" sz="2800" dirty="0" err="1" smtClean="0">
                <a:ea typeface="新細明體" pitchFamily="18" charset="-120"/>
              </a:rPr>
              <a:t>boxplot</a:t>
            </a:r>
            <a:r>
              <a:rPr lang="en-US" altLang="zh-TW" sz="2800" dirty="0" smtClean="0">
                <a:ea typeface="新細明體" pitchFamily="18" charset="-120"/>
              </a:rPr>
              <a:t> for the data.</a:t>
            </a:r>
          </a:p>
          <a:p>
            <a:pPr marL="400050" lvl="1" indent="0" eaLnBrk="1" hangingPunct="1">
              <a:buFont typeface="Wingdings" pitchFamily="2" charset="2"/>
              <a:buNone/>
            </a:pPr>
            <a:r>
              <a:rPr lang="en-US" altLang="zh-TW" dirty="0" smtClean="0">
                <a:ea typeface="新細明體" pitchFamily="18" charset="-120"/>
              </a:rPr>
              <a:t> 89, 47, 164, 296, 30, 215, 138, 78, 48, 39</a:t>
            </a:r>
          </a:p>
          <a:p>
            <a:pPr marL="400050" lvl="1" indent="0" eaLnBrk="1" hangingPunct="1">
              <a:buFont typeface="Wingdings" pitchFamily="2" charset="2"/>
              <a:buNone/>
            </a:pPr>
            <a:endParaRPr lang="en-US" altLang="zh-TW" sz="2000" dirty="0" smtClean="0">
              <a:ea typeface="新細明體" pitchFamily="18" charset="-120"/>
            </a:endParaRPr>
          </a:p>
          <a:p>
            <a:pPr marL="0" indent="0" eaLnBrk="1" hangingPunct="1">
              <a:buFont typeface="Wingdings" pitchFamily="2" charset="2"/>
              <a:buNone/>
            </a:pPr>
            <a:endParaRPr lang="en-US" altLang="zh-TW" sz="100" dirty="0" smtClean="0">
              <a:ea typeface="新細明體" pitchFamily="18" charset="-120"/>
            </a:endParaRPr>
          </a:p>
          <a:p>
            <a:pPr marL="400050" lvl="1" indent="0" eaLnBrk="1" hangingPunct="1">
              <a:buFont typeface="Wingdings" pitchFamily="2" charset="2"/>
              <a:buNone/>
            </a:pPr>
            <a:r>
              <a:rPr lang="en-US" altLang="zh-TW" dirty="0" smtClean="0">
                <a:ea typeface="新細明體" pitchFamily="18" charset="-120"/>
              </a:rPr>
              <a:t>30, 39, 47, 48, 78, 89, 138, 164, 215, 296</a:t>
            </a:r>
          </a:p>
          <a:p>
            <a:pPr marL="400050" lvl="1" indent="0" eaLnBrk="1" hangingPunct="1">
              <a:buFont typeface="Wingdings" pitchFamily="2" charset="2"/>
              <a:buNone/>
            </a:pPr>
            <a:endParaRPr lang="en-US" altLang="zh-TW" sz="4400" dirty="0" smtClean="0">
              <a:ea typeface="新細明體" pitchFamily="18" charset="-120"/>
            </a:endParaRP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800" dirty="0" smtClean="0">
                <a:ea typeface="新細明體" pitchFamily="18" charset="-120"/>
              </a:rPr>
              <a:t>Five-Number Summary: 30-47-83.5-164-296</a:t>
            </a:r>
          </a:p>
          <a:p>
            <a:pPr marL="400050" lvl="1" indent="0" eaLnBrk="1" hangingPunct="1">
              <a:buFont typeface="Wingdings" pitchFamily="2" charset="2"/>
              <a:buNone/>
            </a:pPr>
            <a:endParaRPr lang="en-US" altLang="zh-TW" dirty="0" smtClean="0">
              <a:ea typeface="新細明體" pitchFamily="18" charset="-120"/>
            </a:endParaRPr>
          </a:p>
          <a:p>
            <a:pPr marL="400050" lvl="1" indent="0" eaLnBrk="1" hangingPunct="1">
              <a:buFont typeface="Wingdings" pitchFamily="2" charset="2"/>
              <a:buNone/>
            </a:pPr>
            <a:endParaRPr lang="en-US" altLang="zh-TW" sz="1200" dirty="0" smtClean="0">
              <a:ea typeface="新細明體" pitchFamily="18" charset="-120"/>
            </a:endParaRPr>
          </a:p>
          <a:p>
            <a:pPr marL="0" indent="0" eaLnBrk="1" hangingPunct="1">
              <a:buFont typeface="Wingdings" pitchFamily="2" charset="2"/>
              <a:buNone/>
            </a:pPr>
            <a:endParaRPr lang="en-US" altLang="zh-TW" sz="2800" dirty="0" smtClean="0">
              <a:ea typeface="新細明體" pitchFamily="18" charset="-120"/>
            </a:endParaRPr>
          </a:p>
          <a:p>
            <a:pPr marL="0" indent="0" eaLnBrk="1" hangingPunct="1">
              <a:buFont typeface="Wingdings" pitchFamily="2" charset="2"/>
              <a:buNone/>
            </a:pPr>
            <a:endParaRPr lang="en-US" altLang="zh-TW" sz="2800" dirty="0" smtClean="0">
              <a:ea typeface="新細明體" pitchFamily="18" charset="-120"/>
            </a:endParaRPr>
          </a:p>
          <a:p>
            <a:pPr marL="400050" lvl="1" indent="0" eaLnBrk="1" hangingPunct="1">
              <a:buFont typeface="Wingdings" pitchFamily="2" charset="2"/>
              <a:buNone/>
            </a:pPr>
            <a:endParaRPr lang="en-US" altLang="zh-TW" dirty="0" smtClean="0">
              <a:ea typeface="新細明體" pitchFamily="18" charset="-120"/>
            </a:endParaRP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14A705-A7F9-4F7F-BB92-5C159673BBA1}" type="slidenum">
              <a:rPr lang="en-US" altLang="zh-TW"/>
              <a:pPr>
                <a:defRPr/>
              </a:pPr>
              <a:t>102</a:t>
            </a:fld>
            <a:endParaRPr lang="en-US" altLang="zh-TW"/>
          </a:p>
        </p:txBody>
      </p: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5400000" flipH="1" flipV="1">
            <a:off x="3404394" y="3437732"/>
            <a:ext cx="274637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rot="5400000" flipH="1" flipV="1">
            <a:off x="2121694" y="3437732"/>
            <a:ext cx="274637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rot="5400000" flipH="1" flipV="1">
            <a:off x="4914106" y="3437732"/>
            <a:ext cx="274637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5400000" flipH="1" flipV="1">
            <a:off x="1108869" y="3437732"/>
            <a:ext cx="274637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 rot="5400000" flipH="1" flipV="1">
            <a:off x="6263481" y="3428207"/>
            <a:ext cx="274637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pic>
        <p:nvPicPr>
          <p:cNvPr id="8192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5911850"/>
            <a:ext cx="754380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8023225" y="5441950"/>
            <a:ext cx="100013" cy="100013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1649413" y="5441950"/>
            <a:ext cx="101600" cy="100013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cxnSp>
        <p:nvCxnSpPr>
          <p:cNvPr id="25" name="Straight Connector 24"/>
          <p:cNvCxnSpPr>
            <a:cxnSpLocks noChangeShapeType="1"/>
          </p:cNvCxnSpPr>
          <p:nvPr/>
        </p:nvCxnSpPr>
        <p:spPr bwMode="auto">
          <a:xfrm rot="5400000" flipH="1" flipV="1">
            <a:off x="1631950" y="5507038"/>
            <a:ext cx="923925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Straight Connector 25"/>
          <p:cNvCxnSpPr>
            <a:cxnSpLocks noChangeShapeType="1"/>
          </p:cNvCxnSpPr>
          <p:nvPr/>
        </p:nvCxnSpPr>
        <p:spPr bwMode="auto">
          <a:xfrm rot="5400000" flipH="1" flipV="1">
            <a:off x="4456113" y="5483225"/>
            <a:ext cx="9144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 rot="5400000" flipH="1" flipV="1">
            <a:off x="2522538" y="5483225"/>
            <a:ext cx="9144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8" name="Straight Connector 27"/>
          <p:cNvCxnSpPr>
            <a:cxnSpLocks noChangeShapeType="1"/>
          </p:cNvCxnSpPr>
          <p:nvPr/>
        </p:nvCxnSpPr>
        <p:spPr bwMode="auto">
          <a:xfrm rot="10800000" flipH="1" flipV="1">
            <a:off x="2078038" y="5046663"/>
            <a:ext cx="2835275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Straight Connector 28"/>
          <p:cNvCxnSpPr>
            <a:cxnSpLocks noChangeShapeType="1"/>
          </p:cNvCxnSpPr>
          <p:nvPr/>
        </p:nvCxnSpPr>
        <p:spPr bwMode="auto">
          <a:xfrm rot="10800000" flipH="1" flipV="1">
            <a:off x="2089150" y="5961063"/>
            <a:ext cx="2843213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" name="Straight Connector 29"/>
          <p:cNvCxnSpPr>
            <a:cxnSpLocks noChangeShapeType="1"/>
          </p:cNvCxnSpPr>
          <p:nvPr/>
        </p:nvCxnSpPr>
        <p:spPr bwMode="auto">
          <a:xfrm rot="10800000" flipH="1" flipV="1">
            <a:off x="4913313" y="5503863"/>
            <a:ext cx="32004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Straight Connector 30"/>
          <p:cNvCxnSpPr>
            <a:cxnSpLocks noChangeShapeType="1"/>
          </p:cNvCxnSpPr>
          <p:nvPr/>
        </p:nvCxnSpPr>
        <p:spPr bwMode="auto">
          <a:xfrm rot="10800000" flipH="1" flipV="1">
            <a:off x="1712913" y="5495925"/>
            <a:ext cx="365125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1500188" y="5100638"/>
            <a:ext cx="441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30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1893888" y="4657725"/>
            <a:ext cx="4413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47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2667000" y="4670425"/>
            <a:ext cx="6334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83.5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4625975" y="4679950"/>
            <a:ext cx="5683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164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7812088" y="5086350"/>
            <a:ext cx="5699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296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2065338" y="3590925"/>
            <a:ext cx="4492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Q</a:t>
            </a:r>
            <a:r>
              <a:rPr lang="en-US" altLang="zh-TW" baseline="-25000"/>
              <a:t>1</a:t>
            </a: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4849813" y="3592513"/>
            <a:ext cx="4492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Q</a:t>
            </a:r>
            <a:r>
              <a:rPr lang="en-US" altLang="zh-TW" baseline="-25000"/>
              <a:t>3</a:t>
            </a: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3279775" y="3592513"/>
            <a:ext cx="5445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MD</a:t>
            </a:r>
            <a:endParaRPr lang="en-US" altLang="zh-TW" baseline="-25000"/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990600" y="3592513"/>
            <a:ext cx="6080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Low</a:t>
            </a:r>
            <a:endParaRPr lang="en-US" altLang="zh-TW" baseline="-25000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6097588" y="3592513"/>
            <a:ext cx="6588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High</a:t>
            </a:r>
            <a:endParaRPr lang="en-US" altLang="zh-TW" baseline="-25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2" grpId="0"/>
      <p:bldP spid="33" grpId="0"/>
      <p:bldP spid="34" grpId="0"/>
      <p:bldP spid="35" grpId="0"/>
      <p:bldP spid="36" grpId="0"/>
      <p:bldP spid="37" grpId="0"/>
      <p:bldP spid="39" grpId="0"/>
      <p:bldP spid="40" grpId="0"/>
      <p:bldP spid="41" grpId="0"/>
      <p:bldP spid="4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Example 3-38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DF1AE8-6E03-42AA-844D-25B38B02B7D3}" type="slidenum">
              <a:rPr lang="en-US" altLang="zh-TW" smtClean="0"/>
              <a:pPr>
                <a:defRPr/>
              </a:pPr>
              <a:t>103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5257800" y="6324600"/>
            <a:ext cx="3352800" cy="365125"/>
          </a:xfrm>
        </p:spPr>
        <p:txBody>
          <a:bodyPr/>
          <a:lstStyle/>
          <a:p>
            <a:pPr>
              <a:defRPr/>
            </a:pPr>
            <a:fld id="{9FCEB347-861D-4122-AF04-D6235315A445}" type="slidenum">
              <a:rPr lang="zh-TW" altLang="en-US"/>
              <a:pPr>
                <a:defRPr/>
              </a:pPr>
              <a:t>104</a:t>
            </a:fld>
            <a:endParaRPr lang="en-US" altLang="zh-TW" dirty="0"/>
          </a:p>
        </p:txBody>
      </p:sp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819150"/>
          </a:xfrm>
        </p:spPr>
        <p:txBody>
          <a:bodyPr/>
          <a:lstStyle/>
          <a:p>
            <a:r>
              <a:rPr lang="en-US" altLang="zh-TW" smtClean="0"/>
              <a:t>Example: Boxplot with outlier</a:t>
            </a:r>
            <a:endParaRPr lang="zh-TW" altLang="en-US" smtClean="0"/>
          </a:p>
        </p:txBody>
      </p:sp>
      <p:graphicFrame>
        <p:nvGraphicFramePr>
          <p:cNvPr id="524292" name="Group 4"/>
          <p:cNvGraphicFramePr>
            <a:graphicFrameLocks noGrp="1"/>
          </p:cNvGraphicFramePr>
          <p:nvPr/>
        </p:nvGraphicFramePr>
        <p:xfrm>
          <a:off x="990600" y="1997075"/>
          <a:ext cx="2971800" cy="1584960"/>
        </p:xfrm>
        <a:graphic>
          <a:graphicData uri="http://schemas.openxmlformats.org/drawingml/2006/table">
            <a:tbl>
              <a:tblPr/>
              <a:tblGrid>
                <a:gridCol w="595313"/>
                <a:gridCol w="593725"/>
                <a:gridCol w="593725"/>
                <a:gridCol w="593725"/>
                <a:gridCol w="595312"/>
              </a:tblGrid>
              <a:tr h="3921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  <a:ea typeface="新細明體" charset="-120"/>
                          <a:cs typeface="Times New Roman" pitchFamily="18" charset="0"/>
                        </a:rPr>
                        <a:t>25</a:t>
                      </a:r>
                      <a:endParaRPr kumimoji="0" lang="en-US" altLang="zh-TW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charset="0"/>
                        <a:ea typeface="新細明體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  <a:ea typeface="新細明體" charset="-120"/>
                          <a:cs typeface="Times New Roman" pitchFamily="18" charset="0"/>
                        </a:rPr>
                        <a:t>41</a:t>
                      </a: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charset="0"/>
                        <a:ea typeface="新細明體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  <a:ea typeface="新細明體" charset="-120"/>
                          <a:cs typeface="Times New Roman" pitchFamily="18" charset="0"/>
                        </a:rPr>
                        <a:t>27</a:t>
                      </a: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charset="0"/>
                        <a:ea typeface="新細明體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  <a:ea typeface="新細明體" charset="-120"/>
                          <a:cs typeface="Times New Roman" pitchFamily="18" charset="0"/>
                        </a:rPr>
                        <a:t>32</a:t>
                      </a: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charset="0"/>
                        <a:ea typeface="新細明體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  <a:ea typeface="新細明體" charset="-120"/>
                          <a:cs typeface="Times New Roman" pitchFamily="18" charset="0"/>
                        </a:rPr>
                        <a:t>43</a:t>
                      </a: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charset="0"/>
                        <a:ea typeface="新細明體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  <a:ea typeface="新細明體" charset="-120"/>
                          <a:cs typeface="Times New Roman" pitchFamily="18" charset="0"/>
                        </a:rPr>
                        <a:t>66</a:t>
                      </a:r>
                      <a:endParaRPr kumimoji="0" lang="en-US" altLang="zh-TW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  <a:ea typeface="新細明體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  <a:ea typeface="新細明體" charset="-120"/>
                          <a:cs typeface="Times New Roman" pitchFamily="18" charset="0"/>
                        </a:rPr>
                        <a:t>35</a:t>
                      </a: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charset="0"/>
                        <a:ea typeface="新細明體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  <a:ea typeface="新細明體" charset="-120"/>
                          <a:cs typeface="Times New Roman" pitchFamily="18" charset="0"/>
                        </a:rPr>
                        <a:t>31</a:t>
                      </a: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charset="0"/>
                        <a:ea typeface="新細明體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  <a:ea typeface="新細明體" charset="-120"/>
                          <a:cs typeface="Times New Roman" pitchFamily="18" charset="0"/>
                        </a:rPr>
                        <a:t>15</a:t>
                      </a: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charset="0"/>
                        <a:ea typeface="新細明體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  <a:ea typeface="新細明體" charset="-120"/>
                          <a:cs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1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  <a:ea typeface="新細明體" charset="-120"/>
                          <a:cs typeface="Times New Roman" pitchFamily="18" charset="0"/>
                        </a:rPr>
                        <a:t>34</a:t>
                      </a: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charset="0"/>
                        <a:ea typeface="新細明體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  <a:ea typeface="新細明體" charset="-120"/>
                          <a:cs typeface="Times New Roman" pitchFamily="18" charset="0"/>
                        </a:rPr>
                        <a:t>26</a:t>
                      </a: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charset="0"/>
                        <a:ea typeface="新細明體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  <a:ea typeface="新細明體" charset="-120"/>
                          <a:cs typeface="Times New Roman" pitchFamily="18" charset="0"/>
                        </a:rPr>
                        <a:t>32</a:t>
                      </a: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charset="0"/>
                        <a:ea typeface="新細明體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  <a:ea typeface="新細明體" charset="-120"/>
                          <a:cs typeface="Times New Roman" pitchFamily="18" charset="0"/>
                        </a:rPr>
                        <a:t>38</a:t>
                      </a: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charset="0"/>
                        <a:ea typeface="新細明體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  <a:ea typeface="新細明體" charset="-120"/>
                          <a:cs typeface="Times New Roman" pitchFamily="18" charset="0"/>
                        </a:rPr>
                        <a:t>16</a:t>
                      </a: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charset="0"/>
                        <a:ea typeface="新細明體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  <a:ea typeface="新細明體" charset="-120"/>
                          <a:cs typeface="Times New Roman" pitchFamily="18" charset="0"/>
                        </a:rPr>
                        <a:t>30</a:t>
                      </a: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charset="0"/>
                        <a:ea typeface="新細明體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  <a:ea typeface="新細明體" charset="-120"/>
                          <a:cs typeface="Times New Roman" pitchFamily="18" charset="0"/>
                        </a:rPr>
                        <a:t>38</a:t>
                      </a: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charset="0"/>
                        <a:ea typeface="新細明體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  <a:ea typeface="新細明體" charset="-120"/>
                          <a:cs typeface="Times New Roman" pitchFamily="18" charset="0"/>
                        </a:rPr>
                        <a:t>30</a:t>
                      </a: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charset="0"/>
                        <a:ea typeface="新細明體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  <a:ea typeface="新細明體" charset="-120"/>
                          <a:cs typeface="Times New Roman" pitchFamily="18" charset="0"/>
                        </a:rPr>
                        <a:t>20</a:t>
                      </a:r>
                      <a:endParaRPr kumimoji="0" lang="en-US" altLang="zh-TW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charset="0"/>
                        <a:ea typeface="新細明體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charset="0"/>
                          <a:ea typeface="新細明體" charset="-120"/>
                          <a:cs typeface="Times New Roman" pitchFamily="18" charset="0"/>
                        </a:rPr>
                        <a:t>21</a:t>
                      </a: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charset="0"/>
                        <a:ea typeface="新細明體" charset="-12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235" name="Text Box 35"/>
          <p:cNvSpPr txBox="1">
            <a:spLocks noChangeArrowheads="1"/>
          </p:cNvSpPr>
          <p:nvPr/>
        </p:nvSpPr>
        <p:spPr bwMode="auto">
          <a:xfrm>
            <a:off x="4286250" y="1997075"/>
            <a:ext cx="1504950" cy="1552575"/>
          </a:xfrm>
          <a:prstGeom prst="rect">
            <a:avLst/>
          </a:prstGeom>
          <a:noFill/>
          <a:ln w="25400" algn="ctr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TW" sz="2400" b="1">
                <a:solidFill>
                  <a:srgbClr val="000066"/>
                </a:solidFill>
              </a:rPr>
              <a:t>Q</a:t>
            </a:r>
            <a:r>
              <a:rPr lang="en-US" altLang="zh-TW" sz="2400" b="1" baseline="-25000">
                <a:solidFill>
                  <a:srgbClr val="000066"/>
                </a:solidFill>
              </a:rPr>
              <a:t>1 </a:t>
            </a:r>
            <a:r>
              <a:rPr lang="en-US" altLang="zh-TW" sz="2400" b="1">
                <a:solidFill>
                  <a:srgbClr val="000066"/>
                </a:solidFill>
              </a:rPr>
              <a:t>= 23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TW" sz="2400" b="1">
                <a:solidFill>
                  <a:srgbClr val="000066"/>
                </a:solidFill>
              </a:rPr>
              <a:t>Q</a:t>
            </a:r>
            <a:r>
              <a:rPr lang="en-US" altLang="zh-TW" sz="2400" b="1" baseline="-25000">
                <a:solidFill>
                  <a:srgbClr val="000066"/>
                </a:solidFill>
              </a:rPr>
              <a:t>2 </a:t>
            </a:r>
            <a:r>
              <a:rPr lang="en-US" altLang="zh-TW" sz="2400" b="1">
                <a:solidFill>
                  <a:srgbClr val="000066"/>
                </a:solidFill>
              </a:rPr>
              <a:t>= 30.5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TW" sz="2400" b="1">
                <a:solidFill>
                  <a:srgbClr val="000066"/>
                </a:solidFill>
              </a:rPr>
              <a:t>Q</a:t>
            </a:r>
            <a:r>
              <a:rPr lang="en-US" altLang="zh-TW" sz="2400" b="1" baseline="-25000">
                <a:solidFill>
                  <a:srgbClr val="000066"/>
                </a:solidFill>
              </a:rPr>
              <a:t>3 </a:t>
            </a:r>
            <a:r>
              <a:rPr lang="en-US" altLang="zh-TW" sz="2400" b="1">
                <a:solidFill>
                  <a:srgbClr val="000066"/>
                </a:solidFill>
              </a:rPr>
              <a:t>= 36.5</a:t>
            </a:r>
          </a:p>
        </p:txBody>
      </p:sp>
      <p:sp>
        <p:nvSpPr>
          <p:cNvPr id="524325" name="Text Box 37"/>
          <p:cNvSpPr txBox="1">
            <a:spLocks noChangeArrowheads="1"/>
          </p:cNvSpPr>
          <p:nvPr/>
        </p:nvSpPr>
        <p:spPr bwMode="auto">
          <a:xfrm>
            <a:off x="381000" y="5653088"/>
            <a:ext cx="8629650" cy="366712"/>
          </a:xfrm>
          <a:prstGeom prst="rect">
            <a:avLst/>
          </a:prstGeom>
          <a:noFill/>
          <a:ln w="25400" algn="ctr">
            <a:noFill/>
            <a:miter lim="800000"/>
            <a:headEnd type="none" w="sm" len="sm"/>
            <a:tailEnd/>
          </a:ln>
        </p:spPr>
        <p:txBody>
          <a:bodyPr wrap="none">
            <a:spAutoFit/>
          </a:bodyPr>
          <a:lstStyle/>
          <a:p>
            <a:r>
              <a:rPr lang="en-US" altLang="zh-TW" b="1">
                <a:solidFill>
                  <a:srgbClr val="000066"/>
                </a:solidFill>
              </a:rPr>
              <a:t>5, 15,  16,  20,  21,  25,  26,  27,  30,  30,  31, 32  ,32,  34,  35,  38,  38,  41,  43, </a:t>
            </a:r>
            <a:r>
              <a:rPr lang="en-US" altLang="zh-TW" b="1">
                <a:solidFill>
                  <a:srgbClr val="CC0000"/>
                </a:solidFill>
              </a:rPr>
              <a:t>66 </a:t>
            </a:r>
          </a:p>
        </p:txBody>
      </p:sp>
      <p:sp>
        <p:nvSpPr>
          <p:cNvPr id="94237" name="Text Box 38"/>
          <p:cNvSpPr txBox="1">
            <a:spLocks noChangeArrowheads="1"/>
          </p:cNvSpPr>
          <p:nvPr/>
        </p:nvSpPr>
        <p:spPr bwMode="auto">
          <a:xfrm>
            <a:off x="5791200" y="2098675"/>
            <a:ext cx="2430463" cy="701675"/>
          </a:xfrm>
          <a:prstGeom prst="rect">
            <a:avLst/>
          </a:prstGeom>
          <a:noFill/>
          <a:ln w="25400" algn="ctr">
            <a:noFill/>
            <a:miter lim="800000"/>
            <a:headEnd type="none" w="sm" len="sm"/>
            <a:tailEnd/>
          </a:ln>
        </p:spPr>
        <p:txBody>
          <a:bodyPr wrap="none">
            <a:spAutoFit/>
          </a:bodyPr>
          <a:lstStyle/>
          <a:p>
            <a:r>
              <a:rPr lang="en-US" altLang="zh-TW" sz="2000" b="1">
                <a:solidFill>
                  <a:srgbClr val="CC0000"/>
                </a:solidFill>
              </a:rPr>
              <a:t>Lower limit = 2.75</a:t>
            </a:r>
          </a:p>
          <a:p>
            <a:r>
              <a:rPr lang="en-US" altLang="zh-TW" sz="2000" b="1">
                <a:solidFill>
                  <a:srgbClr val="CC0000"/>
                </a:solidFill>
              </a:rPr>
              <a:t>Upper limit = 56.75</a:t>
            </a:r>
          </a:p>
        </p:txBody>
      </p:sp>
      <p:sp>
        <p:nvSpPr>
          <p:cNvPr id="524327" name="Text Box 39"/>
          <p:cNvSpPr txBox="1">
            <a:spLocks noChangeArrowheads="1"/>
          </p:cNvSpPr>
          <p:nvPr/>
        </p:nvSpPr>
        <p:spPr bwMode="auto">
          <a:xfrm>
            <a:off x="990600" y="4160838"/>
            <a:ext cx="6811963" cy="457200"/>
          </a:xfrm>
          <a:prstGeom prst="rect">
            <a:avLst/>
          </a:prstGeom>
          <a:noFill/>
          <a:ln w="25400" algn="ctr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r>
              <a:rPr lang="en-US" altLang="zh-TW" sz="2400" b="1">
                <a:solidFill>
                  <a:srgbClr val="000066"/>
                </a:solidFill>
                <a:latin typeface="Times New Roman" pitchFamily="18" charset="0"/>
              </a:rPr>
              <a:t>Five-Number: </a:t>
            </a:r>
            <a:r>
              <a:rPr lang="en-US" altLang="zh-TW" sz="2400" b="1" i="1" u="sng">
                <a:solidFill>
                  <a:srgbClr val="000066"/>
                </a:solidFill>
                <a:latin typeface="Times New Roman" pitchFamily="18" charset="0"/>
              </a:rPr>
              <a:t>Min</a:t>
            </a:r>
            <a:r>
              <a:rPr lang="en-US" altLang="zh-TW" sz="2400" b="1">
                <a:solidFill>
                  <a:srgbClr val="000066"/>
                </a:solidFill>
                <a:latin typeface="Times New Roman" pitchFamily="18" charset="0"/>
              </a:rPr>
              <a:t>, Q1, Q2, Q3, </a:t>
            </a:r>
            <a:r>
              <a:rPr lang="en-US" altLang="zh-TW" sz="2400" b="1" i="1" u="sng">
                <a:solidFill>
                  <a:srgbClr val="000066"/>
                </a:solidFill>
                <a:latin typeface="Times New Roman" pitchFamily="18" charset="0"/>
              </a:rPr>
              <a:t>Max</a:t>
            </a:r>
            <a:endParaRPr lang="en-US" altLang="zh-TW" sz="2400" b="1" i="1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524328" name="Rectangle 40"/>
          <p:cNvSpPr>
            <a:spLocks noChangeArrowheads="1"/>
          </p:cNvSpPr>
          <p:nvPr/>
        </p:nvSpPr>
        <p:spPr bwMode="auto">
          <a:xfrm>
            <a:off x="1090613" y="4911725"/>
            <a:ext cx="2719387" cy="457200"/>
          </a:xfrm>
          <a:prstGeom prst="rect">
            <a:avLst/>
          </a:prstGeom>
          <a:noFill/>
          <a:ln w="25400" algn="ctr">
            <a:noFill/>
            <a:miter lim="800000"/>
            <a:headEnd type="none" w="sm" len="sm"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b="1" i="1">
                <a:solidFill>
                  <a:srgbClr val="000066"/>
                </a:solidFill>
                <a:latin typeface="Times New Roman" pitchFamily="18" charset="0"/>
              </a:rPr>
              <a:t>Outlier </a:t>
            </a:r>
            <a:r>
              <a:rPr lang="en-US" altLang="zh-TW" sz="2400" b="1" i="1">
                <a:solidFill>
                  <a:srgbClr val="000066"/>
                </a:solidFill>
                <a:latin typeface="Times New Roman" pitchFamily="18" charset="0"/>
                <a:sym typeface="Wingdings" pitchFamily="2" charset="2"/>
              </a:rPr>
              <a:t></a:t>
            </a:r>
            <a:r>
              <a:rPr lang="en-US" altLang="zh-TW" sz="2400" b="1">
                <a:solidFill>
                  <a:srgbClr val="000066"/>
                </a:solidFill>
                <a:latin typeface="Times New Roman" pitchFamily="18" charset="0"/>
                <a:sym typeface="Wingdings" pitchFamily="2" charset="2"/>
              </a:rPr>
              <a:t> Adjusted</a:t>
            </a:r>
            <a:endParaRPr lang="zh-TW" altLang="en-US" sz="2400" b="1">
              <a:solidFill>
                <a:srgbClr val="000066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94240" name="文字方塊 9"/>
          <p:cNvSpPr txBox="1">
            <a:spLocks noChangeArrowheads="1"/>
          </p:cNvSpPr>
          <p:nvPr/>
        </p:nvSpPr>
        <p:spPr bwMode="auto">
          <a:xfrm>
            <a:off x="0" y="6477000"/>
            <a:ext cx="150336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/>
              <a:t>Source: Weiss</a:t>
            </a:r>
            <a:endParaRPr lang="zh-TW" altLang="en-US" sz="16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24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24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524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325" grpId="0"/>
      <p:bldP spid="524327" grpId="0"/>
      <p:bldP spid="52432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5257800" y="6324600"/>
            <a:ext cx="3352800" cy="365125"/>
          </a:xfrm>
        </p:spPr>
        <p:txBody>
          <a:bodyPr/>
          <a:lstStyle/>
          <a:p>
            <a:pPr>
              <a:defRPr/>
            </a:pPr>
            <a:fld id="{9BB6A892-B1A7-4CAC-A3DD-D049A1F8A64F}" type="slidenum">
              <a:rPr lang="zh-TW" altLang="en-US"/>
              <a:pPr>
                <a:defRPr/>
              </a:pPr>
              <a:t>105</a:t>
            </a:fld>
            <a:endParaRPr lang="en-US" altLang="zh-TW"/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609600"/>
            <a:ext cx="5181600" cy="533400"/>
          </a:xfrm>
        </p:spPr>
        <p:txBody>
          <a:bodyPr/>
          <a:lstStyle/>
          <a:p>
            <a:pPr>
              <a:defRPr/>
            </a:pPr>
            <a:r>
              <a:rPr lang="en-US" altLang="zh-TW" sz="2400" b="1" dirty="0" smtClean="0">
                <a:latin typeface="Verdana" pitchFamily="34" charset="0"/>
              </a:rPr>
              <a:t>Example: </a:t>
            </a:r>
            <a:r>
              <a:rPr lang="en-US" altLang="zh-TW" sz="2400" b="1" dirty="0">
                <a:latin typeface="Verdana" pitchFamily="34" charset="0"/>
              </a:rPr>
              <a:t>Boxplot </a:t>
            </a:r>
            <a:r>
              <a:rPr lang="en-US" altLang="zh-TW" sz="2400" b="1" dirty="0" smtClean="0">
                <a:latin typeface="Verdana" pitchFamily="34" charset="0"/>
              </a:rPr>
              <a:t>with outlier</a:t>
            </a:r>
            <a:endParaRPr lang="en-US" altLang="zh-TW" sz="2400" b="1" dirty="0">
              <a:latin typeface="Verdana" pitchFamily="34" charset="0"/>
            </a:endParaRPr>
          </a:p>
        </p:txBody>
      </p:sp>
      <p:pic>
        <p:nvPicPr>
          <p:cNvPr id="95236" name="Picture 5" descr="p128"/>
          <p:cNvPicPr>
            <a:picLocks noChangeAspect="1" noChangeArrowheads="1"/>
          </p:cNvPicPr>
          <p:nvPr/>
        </p:nvPicPr>
        <p:blipFill>
          <a:blip r:embed="rId2" cstate="print">
            <a:lum bright="-10000" contrast="40000"/>
          </a:blip>
          <a:srcRect l="6313" t="39449" r="70291" b="39423"/>
          <a:stretch>
            <a:fillRect/>
          </a:stretch>
        </p:blipFill>
        <p:spPr bwMode="auto">
          <a:xfrm>
            <a:off x="533400" y="1638300"/>
            <a:ext cx="2668588" cy="2087563"/>
          </a:xfrm>
          <a:prstGeom prst="rect">
            <a:avLst/>
          </a:prstGeom>
          <a:noFill/>
          <a:ln w="9525">
            <a:solidFill>
              <a:srgbClr val="333333"/>
            </a:solidFill>
            <a:miter lim="800000"/>
            <a:headEnd/>
            <a:tailEnd/>
          </a:ln>
        </p:spPr>
      </p:pic>
      <p:pic>
        <p:nvPicPr>
          <p:cNvPr id="95237" name="Picture 6" descr="p128"/>
          <p:cNvPicPr>
            <a:picLocks noChangeAspect="1" noChangeArrowheads="1"/>
          </p:cNvPicPr>
          <p:nvPr/>
        </p:nvPicPr>
        <p:blipFill>
          <a:blip r:embed="rId2" cstate="print">
            <a:lum bright="-10000" contrast="40000"/>
          </a:blip>
          <a:srcRect l="61801" t="39449" r="9470" b="39423"/>
          <a:stretch>
            <a:fillRect/>
          </a:stretch>
        </p:blipFill>
        <p:spPr bwMode="auto">
          <a:xfrm>
            <a:off x="3733800" y="2324100"/>
            <a:ext cx="4800600" cy="2895600"/>
          </a:xfrm>
          <a:prstGeom prst="rect">
            <a:avLst/>
          </a:prstGeom>
          <a:noFill/>
          <a:ln w="9525">
            <a:solidFill>
              <a:srgbClr val="333333"/>
            </a:solidFill>
            <a:miter lim="800000"/>
            <a:headEnd/>
            <a:tailEnd/>
          </a:ln>
        </p:spPr>
      </p:pic>
      <p:pic>
        <p:nvPicPr>
          <p:cNvPr id="95238" name="Picture 7" descr="p128"/>
          <p:cNvPicPr>
            <a:picLocks noChangeAspect="1" noChangeArrowheads="1"/>
          </p:cNvPicPr>
          <p:nvPr/>
        </p:nvPicPr>
        <p:blipFill>
          <a:blip r:embed="rId2" cstate="print">
            <a:lum bright="-10000" contrast="40000"/>
          </a:blip>
          <a:srcRect l="33710" t="42392" r="45578" b="39423"/>
          <a:stretch>
            <a:fillRect/>
          </a:stretch>
        </p:blipFill>
        <p:spPr bwMode="auto">
          <a:xfrm>
            <a:off x="533400" y="4137025"/>
            <a:ext cx="2668588" cy="2187575"/>
          </a:xfrm>
          <a:prstGeom prst="rect">
            <a:avLst/>
          </a:prstGeom>
          <a:noFill/>
          <a:ln w="9525">
            <a:solidFill>
              <a:srgbClr val="333333"/>
            </a:solidFill>
            <a:miter lim="800000"/>
            <a:headEnd/>
            <a:tailEnd/>
          </a:ln>
        </p:spPr>
      </p:pic>
      <p:sp>
        <p:nvSpPr>
          <p:cNvPr id="95239" name="文字方塊 7"/>
          <p:cNvSpPr txBox="1">
            <a:spLocks noChangeArrowheads="1"/>
          </p:cNvSpPr>
          <p:nvPr/>
        </p:nvSpPr>
        <p:spPr bwMode="auto">
          <a:xfrm>
            <a:off x="0" y="6477000"/>
            <a:ext cx="150336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/>
              <a:t>Source: Weiss</a:t>
            </a:r>
            <a:endParaRPr lang="zh-TW" altLang="en-US" sz="16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819150"/>
          </a:xfrm>
        </p:spPr>
        <p:txBody>
          <a:bodyPr/>
          <a:lstStyle/>
          <a:p>
            <a:pPr algn="ctr"/>
            <a:r>
              <a:rPr lang="en-US" altLang="zh-TW" sz="3600" smtClean="0">
                <a:latin typeface="Verdana" pitchFamily="34" charset="0"/>
              </a:rPr>
              <a:t>Boxplot &amp; the outlier</a:t>
            </a:r>
          </a:p>
        </p:txBody>
      </p:sp>
      <p:grpSp>
        <p:nvGrpSpPr>
          <p:cNvPr id="96259" name="Group 63"/>
          <p:cNvGrpSpPr>
            <a:grpSpLocks/>
          </p:cNvGrpSpPr>
          <p:nvPr/>
        </p:nvGrpSpPr>
        <p:grpSpPr bwMode="auto">
          <a:xfrm>
            <a:off x="63500" y="2016125"/>
            <a:ext cx="8875713" cy="2860675"/>
            <a:chOff x="40" y="1270"/>
            <a:chExt cx="5591" cy="1802"/>
          </a:xfrm>
        </p:grpSpPr>
        <p:sp>
          <p:nvSpPr>
            <p:cNvPr id="96263" name="Line 5"/>
            <p:cNvSpPr>
              <a:spLocks noChangeShapeType="1"/>
            </p:cNvSpPr>
            <p:nvPr/>
          </p:nvSpPr>
          <p:spPr bwMode="auto">
            <a:xfrm>
              <a:off x="484" y="1494"/>
              <a:ext cx="0" cy="13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264" name="Line 6"/>
            <p:cNvSpPr>
              <a:spLocks noChangeShapeType="1"/>
            </p:cNvSpPr>
            <p:nvPr/>
          </p:nvSpPr>
          <p:spPr bwMode="auto">
            <a:xfrm flipH="1">
              <a:off x="292" y="2079"/>
              <a:ext cx="1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265" name="Line 7"/>
            <p:cNvSpPr>
              <a:spLocks noChangeShapeType="1"/>
            </p:cNvSpPr>
            <p:nvPr/>
          </p:nvSpPr>
          <p:spPr bwMode="auto">
            <a:xfrm>
              <a:off x="1511" y="1494"/>
              <a:ext cx="0" cy="111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266" name="Line 8"/>
            <p:cNvSpPr>
              <a:spLocks noChangeShapeType="1"/>
            </p:cNvSpPr>
            <p:nvPr/>
          </p:nvSpPr>
          <p:spPr bwMode="auto">
            <a:xfrm>
              <a:off x="526" y="1736"/>
              <a:ext cx="91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267" name="Line 9"/>
            <p:cNvSpPr>
              <a:spLocks noChangeShapeType="1"/>
            </p:cNvSpPr>
            <p:nvPr/>
          </p:nvSpPr>
          <p:spPr bwMode="auto">
            <a:xfrm flipH="1">
              <a:off x="518" y="2780"/>
              <a:ext cx="7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268" name="Line 10"/>
            <p:cNvSpPr>
              <a:spLocks noChangeShapeType="1"/>
            </p:cNvSpPr>
            <p:nvPr/>
          </p:nvSpPr>
          <p:spPr bwMode="auto">
            <a:xfrm>
              <a:off x="1720" y="2780"/>
              <a:ext cx="75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269" name="Line 11"/>
            <p:cNvSpPr>
              <a:spLocks noChangeShapeType="1"/>
            </p:cNvSpPr>
            <p:nvPr/>
          </p:nvSpPr>
          <p:spPr bwMode="auto">
            <a:xfrm flipH="1">
              <a:off x="1553" y="2571"/>
              <a:ext cx="21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270" name="Line 12"/>
            <p:cNvSpPr>
              <a:spLocks noChangeShapeType="1"/>
            </p:cNvSpPr>
            <p:nvPr/>
          </p:nvSpPr>
          <p:spPr bwMode="auto">
            <a:xfrm>
              <a:off x="2263" y="2571"/>
              <a:ext cx="24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271" name="Line 13"/>
            <p:cNvSpPr>
              <a:spLocks noChangeShapeType="1"/>
            </p:cNvSpPr>
            <p:nvPr/>
          </p:nvSpPr>
          <p:spPr bwMode="auto">
            <a:xfrm>
              <a:off x="2513" y="2413"/>
              <a:ext cx="0" cy="4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272" name="Rectangle 14"/>
            <p:cNvSpPr>
              <a:spLocks noChangeArrowheads="1"/>
            </p:cNvSpPr>
            <p:nvPr/>
          </p:nvSpPr>
          <p:spPr bwMode="auto">
            <a:xfrm>
              <a:off x="2512" y="1862"/>
              <a:ext cx="668" cy="342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6273" name="Line 15"/>
            <p:cNvSpPr>
              <a:spLocks noChangeShapeType="1"/>
            </p:cNvSpPr>
            <p:nvPr/>
          </p:nvSpPr>
          <p:spPr bwMode="auto">
            <a:xfrm>
              <a:off x="2963" y="1870"/>
              <a:ext cx="0" cy="33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274" name="Line 16"/>
            <p:cNvSpPr>
              <a:spLocks noChangeShapeType="1"/>
            </p:cNvSpPr>
            <p:nvPr/>
          </p:nvSpPr>
          <p:spPr bwMode="auto">
            <a:xfrm flipH="1">
              <a:off x="2095" y="2037"/>
              <a:ext cx="40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275" name="Line 17"/>
            <p:cNvSpPr>
              <a:spLocks noChangeShapeType="1"/>
            </p:cNvSpPr>
            <p:nvPr/>
          </p:nvSpPr>
          <p:spPr bwMode="auto">
            <a:xfrm>
              <a:off x="3172" y="2029"/>
              <a:ext cx="58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276" name="Line 18"/>
            <p:cNvSpPr>
              <a:spLocks noChangeShapeType="1"/>
            </p:cNvSpPr>
            <p:nvPr/>
          </p:nvSpPr>
          <p:spPr bwMode="auto">
            <a:xfrm>
              <a:off x="2003" y="1845"/>
              <a:ext cx="134" cy="1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277" name="Line 19"/>
            <p:cNvSpPr>
              <a:spLocks noChangeShapeType="1"/>
            </p:cNvSpPr>
            <p:nvPr/>
          </p:nvSpPr>
          <p:spPr bwMode="auto">
            <a:xfrm>
              <a:off x="2321" y="1703"/>
              <a:ext cx="142" cy="1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278" name="Line 20"/>
            <p:cNvSpPr>
              <a:spLocks noChangeShapeType="1"/>
            </p:cNvSpPr>
            <p:nvPr/>
          </p:nvSpPr>
          <p:spPr bwMode="auto">
            <a:xfrm flipH="1">
              <a:off x="3239" y="1695"/>
              <a:ext cx="142" cy="1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279" name="Line 21"/>
            <p:cNvSpPr>
              <a:spLocks noChangeShapeType="1"/>
            </p:cNvSpPr>
            <p:nvPr/>
          </p:nvSpPr>
          <p:spPr bwMode="auto">
            <a:xfrm flipH="1">
              <a:off x="3740" y="1870"/>
              <a:ext cx="83" cy="1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280" name="Line 22"/>
            <p:cNvSpPr>
              <a:spLocks noChangeShapeType="1"/>
            </p:cNvSpPr>
            <p:nvPr/>
          </p:nvSpPr>
          <p:spPr bwMode="auto">
            <a:xfrm flipH="1">
              <a:off x="2513" y="2446"/>
              <a:ext cx="16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281" name="Line 23"/>
            <p:cNvSpPr>
              <a:spLocks noChangeShapeType="1"/>
            </p:cNvSpPr>
            <p:nvPr/>
          </p:nvSpPr>
          <p:spPr bwMode="auto">
            <a:xfrm>
              <a:off x="3030" y="2454"/>
              <a:ext cx="15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282" name="Line 24"/>
            <p:cNvSpPr>
              <a:spLocks noChangeShapeType="1"/>
            </p:cNvSpPr>
            <p:nvPr/>
          </p:nvSpPr>
          <p:spPr bwMode="auto">
            <a:xfrm>
              <a:off x="3189" y="2421"/>
              <a:ext cx="0" cy="3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283" name="Line 25"/>
            <p:cNvSpPr>
              <a:spLocks noChangeShapeType="1"/>
            </p:cNvSpPr>
            <p:nvPr/>
          </p:nvSpPr>
          <p:spPr bwMode="auto">
            <a:xfrm flipH="1">
              <a:off x="3181" y="2571"/>
              <a:ext cx="23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284" name="Line 26"/>
            <p:cNvSpPr>
              <a:spLocks noChangeShapeType="1"/>
            </p:cNvSpPr>
            <p:nvPr/>
          </p:nvSpPr>
          <p:spPr bwMode="auto">
            <a:xfrm>
              <a:off x="3923" y="2579"/>
              <a:ext cx="2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285" name="Line 27"/>
            <p:cNvSpPr>
              <a:spLocks noChangeShapeType="1"/>
            </p:cNvSpPr>
            <p:nvPr/>
          </p:nvSpPr>
          <p:spPr bwMode="auto">
            <a:xfrm flipH="1">
              <a:off x="3189" y="2780"/>
              <a:ext cx="79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286" name="Line 28"/>
            <p:cNvSpPr>
              <a:spLocks noChangeShapeType="1"/>
            </p:cNvSpPr>
            <p:nvPr/>
          </p:nvSpPr>
          <p:spPr bwMode="auto">
            <a:xfrm>
              <a:off x="4383" y="2788"/>
              <a:ext cx="82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287" name="Line 29"/>
            <p:cNvSpPr>
              <a:spLocks noChangeShapeType="1"/>
            </p:cNvSpPr>
            <p:nvPr/>
          </p:nvSpPr>
          <p:spPr bwMode="auto">
            <a:xfrm>
              <a:off x="4174" y="1511"/>
              <a:ext cx="0" cy="11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288" name="Line 30"/>
            <p:cNvSpPr>
              <a:spLocks noChangeShapeType="1"/>
            </p:cNvSpPr>
            <p:nvPr/>
          </p:nvSpPr>
          <p:spPr bwMode="auto">
            <a:xfrm>
              <a:off x="4199" y="1745"/>
              <a:ext cx="93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289" name="Line 31"/>
            <p:cNvSpPr>
              <a:spLocks noChangeShapeType="1"/>
            </p:cNvSpPr>
            <p:nvPr/>
          </p:nvSpPr>
          <p:spPr bwMode="auto">
            <a:xfrm>
              <a:off x="5209" y="1494"/>
              <a:ext cx="0" cy="13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290" name="Line 32"/>
            <p:cNvSpPr>
              <a:spLocks noChangeShapeType="1"/>
            </p:cNvSpPr>
            <p:nvPr/>
          </p:nvSpPr>
          <p:spPr bwMode="auto">
            <a:xfrm>
              <a:off x="5201" y="2087"/>
              <a:ext cx="15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96291" name="Group 62"/>
            <p:cNvGrpSpPr>
              <a:grpSpLocks/>
            </p:cNvGrpSpPr>
            <p:nvPr/>
          </p:nvGrpSpPr>
          <p:grpSpPr bwMode="auto">
            <a:xfrm>
              <a:off x="367" y="3005"/>
              <a:ext cx="4959" cy="67"/>
              <a:chOff x="367" y="3005"/>
              <a:chExt cx="4959" cy="67"/>
            </a:xfrm>
          </p:grpSpPr>
          <p:sp>
            <p:nvSpPr>
              <p:cNvPr id="96310" name="Line 33"/>
              <p:cNvSpPr>
                <a:spLocks noChangeShapeType="1"/>
              </p:cNvSpPr>
              <p:nvPr/>
            </p:nvSpPr>
            <p:spPr bwMode="auto">
              <a:xfrm>
                <a:off x="367" y="3072"/>
                <a:ext cx="495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6311" name="Line 34"/>
              <p:cNvSpPr>
                <a:spLocks noChangeShapeType="1"/>
              </p:cNvSpPr>
              <p:nvPr/>
            </p:nvSpPr>
            <p:spPr bwMode="auto">
              <a:xfrm>
                <a:off x="575" y="3014"/>
                <a:ext cx="0" cy="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6312" name="Line 35"/>
              <p:cNvSpPr>
                <a:spLocks noChangeShapeType="1"/>
              </p:cNvSpPr>
              <p:nvPr/>
            </p:nvSpPr>
            <p:spPr bwMode="auto">
              <a:xfrm>
                <a:off x="977" y="3022"/>
                <a:ext cx="0" cy="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6313" name="Line 36"/>
              <p:cNvSpPr>
                <a:spLocks noChangeShapeType="1"/>
              </p:cNvSpPr>
              <p:nvPr/>
            </p:nvSpPr>
            <p:spPr bwMode="auto">
              <a:xfrm>
                <a:off x="1394" y="3022"/>
                <a:ext cx="0" cy="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6314" name="Line 37"/>
              <p:cNvSpPr>
                <a:spLocks noChangeShapeType="1"/>
              </p:cNvSpPr>
              <p:nvPr/>
            </p:nvSpPr>
            <p:spPr bwMode="auto">
              <a:xfrm>
                <a:off x="1811" y="3030"/>
                <a:ext cx="0" cy="3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6315" name="Line 38"/>
              <p:cNvSpPr>
                <a:spLocks noChangeShapeType="1"/>
              </p:cNvSpPr>
              <p:nvPr/>
            </p:nvSpPr>
            <p:spPr bwMode="auto">
              <a:xfrm>
                <a:off x="2229" y="3022"/>
                <a:ext cx="0" cy="4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6316" name="Line 39"/>
              <p:cNvSpPr>
                <a:spLocks noChangeShapeType="1"/>
              </p:cNvSpPr>
              <p:nvPr/>
            </p:nvSpPr>
            <p:spPr bwMode="auto">
              <a:xfrm>
                <a:off x="2638" y="3014"/>
                <a:ext cx="0" cy="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6317" name="Line 40"/>
              <p:cNvSpPr>
                <a:spLocks noChangeShapeType="1"/>
              </p:cNvSpPr>
              <p:nvPr/>
            </p:nvSpPr>
            <p:spPr bwMode="auto">
              <a:xfrm>
                <a:off x="3055" y="3005"/>
                <a:ext cx="0" cy="6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6318" name="Line 41"/>
              <p:cNvSpPr>
                <a:spLocks noChangeShapeType="1"/>
              </p:cNvSpPr>
              <p:nvPr/>
            </p:nvSpPr>
            <p:spPr bwMode="auto">
              <a:xfrm>
                <a:off x="3464" y="3013"/>
                <a:ext cx="0" cy="5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6319" name="Line 42"/>
              <p:cNvSpPr>
                <a:spLocks noChangeShapeType="1"/>
              </p:cNvSpPr>
              <p:nvPr/>
            </p:nvSpPr>
            <p:spPr bwMode="auto">
              <a:xfrm>
                <a:off x="3882" y="3030"/>
                <a:ext cx="0" cy="4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6320" name="Line 43"/>
              <p:cNvSpPr>
                <a:spLocks noChangeShapeType="1"/>
              </p:cNvSpPr>
              <p:nvPr/>
            </p:nvSpPr>
            <p:spPr bwMode="auto">
              <a:xfrm>
                <a:off x="4291" y="3014"/>
                <a:ext cx="0" cy="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96292" name="Text Box 44"/>
            <p:cNvSpPr txBox="1">
              <a:spLocks noChangeArrowheads="1"/>
            </p:cNvSpPr>
            <p:nvPr/>
          </p:nvSpPr>
          <p:spPr bwMode="auto">
            <a:xfrm>
              <a:off x="40" y="1688"/>
              <a:ext cx="289" cy="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 wrap="none">
              <a:spAutoFit/>
            </a:bodyPr>
            <a:lstStyle/>
            <a:p>
              <a:r>
                <a:rPr lang="zh-TW" altLang="en-US" b="1"/>
                <a:t>極端界外值</a:t>
              </a:r>
            </a:p>
          </p:txBody>
        </p:sp>
        <p:sp>
          <p:nvSpPr>
            <p:cNvPr id="96293" name="Text Box 45"/>
            <p:cNvSpPr txBox="1">
              <a:spLocks noChangeArrowheads="1"/>
            </p:cNvSpPr>
            <p:nvPr/>
          </p:nvSpPr>
          <p:spPr bwMode="auto">
            <a:xfrm>
              <a:off x="292" y="1276"/>
              <a:ext cx="4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TW" altLang="en-US" b="1"/>
                <a:t>外圍</a:t>
              </a:r>
            </a:p>
          </p:txBody>
        </p:sp>
        <p:sp>
          <p:nvSpPr>
            <p:cNvPr id="96294" name="Text Box 46"/>
            <p:cNvSpPr txBox="1">
              <a:spLocks noChangeArrowheads="1"/>
            </p:cNvSpPr>
            <p:nvPr/>
          </p:nvSpPr>
          <p:spPr bwMode="auto">
            <a:xfrm>
              <a:off x="608" y="1512"/>
              <a:ext cx="83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TW" altLang="en-US" b="1"/>
                <a:t>平穩界外值</a:t>
              </a:r>
            </a:p>
          </p:txBody>
        </p:sp>
        <p:sp>
          <p:nvSpPr>
            <p:cNvPr id="96295" name="Text Box 47"/>
            <p:cNvSpPr txBox="1">
              <a:spLocks noChangeArrowheads="1"/>
            </p:cNvSpPr>
            <p:nvPr/>
          </p:nvSpPr>
          <p:spPr bwMode="auto">
            <a:xfrm>
              <a:off x="1319" y="1278"/>
              <a:ext cx="4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TW" altLang="en-US" b="1"/>
                <a:t>內圍</a:t>
              </a:r>
            </a:p>
          </p:txBody>
        </p:sp>
        <p:sp>
          <p:nvSpPr>
            <p:cNvPr id="96296" name="Text Box 48"/>
            <p:cNvSpPr txBox="1">
              <a:spLocks noChangeArrowheads="1"/>
            </p:cNvSpPr>
            <p:nvPr/>
          </p:nvSpPr>
          <p:spPr bwMode="auto">
            <a:xfrm>
              <a:off x="1520" y="1669"/>
              <a:ext cx="54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TW" altLang="en-US" b="1"/>
                <a:t>最小值</a:t>
              </a:r>
            </a:p>
          </p:txBody>
        </p:sp>
        <p:sp>
          <p:nvSpPr>
            <p:cNvPr id="96297" name="Text Box 49"/>
            <p:cNvSpPr txBox="1">
              <a:spLocks noChangeArrowheads="1"/>
            </p:cNvSpPr>
            <p:nvPr/>
          </p:nvSpPr>
          <p:spPr bwMode="auto">
            <a:xfrm>
              <a:off x="2086" y="1486"/>
              <a:ext cx="26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b="1" i="1">
                  <a:latin typeface="Times New Roman" pitchFamily="18" charset="0"/>
                </a:rPr>
                <a:t>Q</a:t>
              </a:r>
              <a:r>
                <a:rPr lang="en-US" altLang="zh-TW" b="1" baseline="-250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96298" name="Text Box 50"/>
            <p:cNvSpPr txBox="1">
              <a:spLocks noChangeArrowheads="1"/>
            </p:cNvSpPr>
            <p:nvPr/>
          </p:nvSpPr>
          <p:spPr bwMode="auto">
            <a:xfrm>
              <a:off x="3293" y="1483"/>
              <a:ext cx="26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b="1" i="1">
                  <a:latin typeface="Times New Roman" pitchFamily="18" charset="0"/>
                </a:rPr>
                <a:t>Q</a:t>
              </a:r>
              <a:r>
                <a:rPr lang="en-US" altLang="zh-TW" b="1" baseline="-250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96299" name="Text Box 51"/>
            <p:cNvSpPr txBox="1">
              <a:spLocks noChangeArrowheads="1"/>
            </p:cNvSpPr>
            <p:nvPr/>
          </p:nvSpPr>
          <p:spPr bwMode="auto">
            <a:xfrm>
              <a:off x="2565" y="1411"/>
              <a:ext cx="54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TW" altLang="en-US" b="1"/>
                <a:t>中位數</a:t>
              </a:r>
            </a:p>
          </p:txBody>
        </p:sp>
        <p:sp>
          <p:nvSpPr>
            <p:cNvPr id="96300" name="Text Box 52"/>
            <p:cNvSpPr txBox="1">
              <a:spLocks noChangeArrowheads="1"/>
            </p:cNvSpPr>
            <p:nvPr/>
          </p:nvSpPr>
          <p:spPr bwMode="auto">
            <a:xfrm>
              <a:off x="3624" y="1619"/>
              <a:ext cx="54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TW" altLang="en-US" b="1"/>
                <a:t>最大值</a:t>
              </a:r>
            </a:p>
          </p:txBody>
        </p:sp>
        <p:sp>
          <p:nvSpPr>
            <p:cNvPr id="96301" name="Text Box 53"/>
            <p:cNvSpPr txBox="1">
              <a:spLocks noChangeArrowheads="1"/>
            </p:cNvSpPr>
            <p:nvPr/>
          </p:nvSpPr>
          <p:spPr bwMode="auto">
            <a:xfrm>
              <a:off x="3955" y="1276"/>
              <a:ext cx="4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TW" altLang="en-US" b="1"/>
                <a:t>內圍</a:t>
              </a:r>
            </a:p>
          </p:txBody>
        </p:sp>
        <p:sp>
          <p:nvSpPr>
            <p:cNvPr id="96302" name="Text Box 54"/>
            <p:cNvSpPr txBox="1">
              <a:spLocks noChangeArrowheads="1"/>
            </p:cNvSpPr>
            <p:nvPr/>
          </p:nvSpPr>
          <p:spPr bwMode="auto">
            <a:xfrm>
              <a:off x="4288" y="1504"/>
              <a:ext cx="83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TW" altLang="en-US" b="1"/>
                <a:t>平穩界外值</a:t>
              </a:r>
            </a:p>
          </p:txBody>
        </p:sp>
        <p:sp>
          <p:nvSpPr>
            <p:cNvPr id="96303" name="Text Box 55"/>
            <p:cNvSpPr txBox="1">
              <a:spLocks noChangeArrowheads="1"/>
            </p:cNvSpPr>
            <p:nvPr/>
          </p:nvSpPr>
          <p:spPr bwMode="auto">
            <a:xfrm>
              <a:off x="5008" y="1270"/>
              <a:ext cx="4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TW" altLang="en-US" b="1"/>
                <a:t>外圍</a:t>
              </a:r>
            </a:p>
          </p:txBody>
        </p:sp>
        <p:sp>
          <p:nvSpPr>
            <p:cNvPr id="96304" name="Text Box 56"/>
            <p:cNvSpPr txBox="1">
              <a:spLocks noChangeArrowheads="1"/>
            </p:cNvSpPr>
            <p:nvPr/>
          </p:nvSpPr>
          <p:spPr bwMode="auto">
            <a:xfrm>
              <a:off x="5342" y="1730"/>
              <a:ext cx="289" cy="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 wrap="none">
              <a:spAutoFit/>
            </a:bodyPr>
            <a:lstStyle/>
            <a:p>
              <a:r>
                <a:rPr lang="zh-TW" altLang="en-US" b="1"/>
                <a:t>極端界外值</a:t>
              </a:r>
            </a:p>
          </p:txBody>
        </p:sp>
        <p:sp>
          <p:nvSpPr>
            <p:cNvPr id="96305" name="Text Box 57"/>
            <p:cNvSpPr txBox="1">
              <a:spLocks noChangeArrowheads="1"/>
            </p:cNvSpPr>
            <p:nvPr/>
          </p:nvSpPr>
          <p:spPr bwMode="auto">
            <a:xfrm>
              <a:off x="1728" y="2446"/>
              <a:ext cx="55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b="1">
                  <a:latin typeface="Times New Roman" pitchFamily="18" charset="0"/>
                </a:rPr>
                <a:t>1.5</a:t>
              </a:r>
              <a:r>
                <a:rPr lang="en-US" altLang="zh-TW" b="1" i="1">
                  <a:latin typeface="Times New Roman" pitchFamily="18" charset="0"/>
                </a:rPr>
                <a:t>IQR</a:t>
              </a:r>
            </a:p>
          </p:txBody>
        </p:sp>
        <p:sp>
          <p:nvSpPr>
            <p:cNvPr id="96306" name="Text Box 58"/>
            <p:cNvSpPr txBox="1">
              <a:spLocks noChangeArrowheads="1"/>
            </p:cNvSpPr>
            <p:nvPr/>
          </p:nvSpPr>
          <p:spPr bwMode="auto">
            <a:xfrm>
              <a:off x="2660" y="2320"/>
              <a:ext cx="37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b="1" i="1">
                  <a:latin typeface="Times New Roman" pitchFamily="18" charset="0"/>
                </a:rPr>
                <a:t>IQR</a:t>
              </a:r>
            </a:p>
          </p:txBody>
        </p:sp>
        <p:sp>
          <p:nvSpPr>
            <p:cNvPr id="96307" name="Text Box 59"/>
            <p:cNvSpPr txBox="1">
              <a:spLocks noChangeArrowheads="1"/>
            </p:cNvSpPr>
            <p:nvPr/>
          </p:nvSpPr>
          <p:spPr bwMode="auto">
            <a:xfrm>
              <a:off x="1280" y="2655"/>
              <a:ext cx="44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b="1">
                  <a:latin typeface="Times New Roman" pitchFamily="18" charset="0"/>
                </a:rPr>
                <a:t>3</a:t>
              </a:r>
              <a:r>
                <a:rPr lang="en-US" altLang="zh-TW" b="1" i="1">
                  <a:latin typeface="Times New Roman" pitchFamily="18" charset="0"/>
                </a:rPr>
                <a:t>IQR</a:t>
              </a:r>
            </a:p>
          </p:txBody>
        </p:sp>
        <p:sp>
          <p:nvSpPr>
            <p:cNvPr id="96308" name="Text Box 60"/>
            <p:cNvSpPr txBox="1">
              <a:spLocks noChangeArrowheads="1"/>
            </p:cNvSpPr>
            <p:nvPr/>
          </p:nvSpPr>
          <p:spPr bwMode="auto">
            <a:xfrm>
              <a:off x="3390" y="2437"/>
              <a:ext cx="55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b="1">
                  <a:latin typeface="Times New Roman" pitchFamily="18" charset="0"/>
                </a:rPr>
                <a:t>1.5</a:t>
              </a:r>
              <a:r>
                <a:rPr lang="en-US" altLang="zh-TW" b="1" i="1">
                  <a:latin typeface="Times New Roman" pitchFamily="18" charset="0"/>
                </a:rPr>
                <a:t>IQR</a:t>
              </a:r>
            </a:p>
          </p:txBody>
        </p:sp>
        <p:sp>
          <p:nvSpPr>
            <p:cNvPr id="96309" name="Text Box 61"/>
            <p:cNvSpPr txBox="1">
              <a:spLocks noChangeArrowheads="1"/>
            </p:cNvSpPr>
            <p:nvPr/>
          </p:nvSpPr>
          <p:spPr bwMode="auto">
            <a:xfrm>
              <a:off x="3947" y="2653"/>
              <a:ext cx="45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b="1"/>
                <a:t>3</a:t>
              </a:r>
              <a:r>
                <a:rPr lang="en-US" altLang="zh-TW" b="1" i="1">
                  <a:latin typeface="Times New Roman" pitchFamily="18" charset="0"/>
                </a:rPr>
                <a:t>IQR</a:t>
              </a:r>
            </a:p>
          </p:txBody>
        </p:sp>
      </p:grpSp>
      <p:sp>
        <p:nvSpPr>
          <p:cNvPr id="96260" name="Rectangle 66"/>
          <p:cNvSpPr>
            <a:spLocks noChangeArrowheads="1"/>
          </p:cNvSpPr>
          <p:nvPr/>
        </p:nvSpPr>
        <p:spPr bwMode="auto">
          <a:xfrm>
            <a:off x="2771775" y="5556250"/>
            <a:ext cx="34163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TW" altLang="en-US" b="1">
                <a:latin typeface="Times New Roman" pitchFamily="18" charset="0"/>
              </a:rPr>
              <a:t>盒鬚圖與資料的內外圍和界外值</a:t>
            </a:r>
          </a:p>
        </p:txBody>
      </p:sp>
      <p:sp>
        <p:nvSpPr>
          <p:cNvPr id="66" name="投影片編號版面配置區 6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645A1C-E0F1-43F1-8BDA-5235A271EC5E}" type="slidenum">
              <a:rPr lang="en-US" altLang="zh-TW" smtClean="0"/>
              <a:pPr>
                <a:defRPr/>
              </a:pPr>
              <a:t>106</a:t>
            </a:fld>
            <a:endParaRPr lang="en-US" altLang="zh-TW" dirty="0"/>
          </a:p>
        </p:txBody>
      </p:sp>
      <p:sp>
        <p:nvSpPr>
          <p:cNvPr id="67" name="日期版面配置區 3"/>
          <p:cNvSpPr>
            <a:spLocks noGrp="1"/>
          </p:cNvSpPr>
          <p:nvPr>
            <p:ph type="dt" sz="quarter" idx="10"/>
          </p:nvPr>
        </p:nvSpPr>
        <p:spPr>
          <a:xfrm>
            <a:off x="457200" y="6645275"/>
            <a:ext cx="3581400" cy="365125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統計學導論   </a:t>
            </a:r>
            <a:r>
              <a:rPr lang="en-US" altLang="zh-TW" dirty="0"/>
              <a:t>Chapter  3  </a:t>
            </a:r>
            <a:r>
              <a:rPr lang="zh-TW" altLang="en-US" dirty="0"/>
              <a:t>敘述統計</a:t>
            </a:r>
            <a:r>
              <a:rPr lang="en-US" altLang="zh-TW" dirty="0"/>
              <a:t>(Ⅱ)——</a:t>
            </a:r>
            <a:r>
              <a:rPr lang="zh-TW" altLang="en-US" dirty="0"/>
              <a:t>統計量數</a:t>
            </a:r>
          </a:p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5334000" y="6356350"/>
            <a:ext cx="3352800" cy="365125"/>
          </a:xfrm>
        </p:spPr>
        <p:txBody>
          <a:bodyPr/>
          <a:lstStyle/>
          <a:p>
            <a:pPr>
              <a:defRPr/>
            </a:pPr>
            <a:fld id="{BB95639D-166D-4EF5-A672-5783D83E88BD}" type="slidenum">
              <a:rPr lang="zh-TW" altLang="en-US"/>
              <a:pPr>
                <a:defRPr/>
              </a:pPr>
              <a:t>107</a:t>
            </a:fld>
            <a:endParaRPr lang="en-US" altLang="zh-TW" dirty="0"/>
          </a:p>
        </p:txBody>
      </p:sp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838200"/>
            <a:ext cx="2743200" cy="1143000"/>
          </a:xfrm>
        </p:spPr>
        <p:txBody>
          <a:bodyPr/>
          <a:lstStyle/>
          <a:p>
            <a:pPr>
              <a:defRPr/>
            </a:pPr>
            <a:r>
              <a:rPr lang="en-US" altLang="zh-TW" sz="2400" b="1" dirty="0" smtClean="0">
                <a:latin typeface="Verdana" pitchFamily="34" charset="0"/>
              </a:rPr>
              <a:t>Example:</a:t>
            </a:r>
            <a:r>
              <a:rPr lang="en-US" altLang="zh-TW" sz="3600" b="1" dirty="0" smtClean="0">
                <a:latin typeface="Verdana" pitchFamily="34" charset="0"/>
              </a:rPr>
              <a:t> </a:t>
            </a:r>
            <a:r>
              <a:rPr lang="en-US" altLang="zh-TW" sz="3600" dirty="0" smtClean="0">
                <a:latin typeface="Verdana" pitchFamily="34" charset="0"/>
              </a:rPr>
              <a:t/>
            </a:r>
            <a:br>
              <a:rPr lang="en-US" altLang="zh-TW" sz="3600" dirty="0" smtClean="0">
                <a:latin typeface="Verdana" pitchFamily="34" charset="0"/>
              </a:rPr>
            </a:br>
            <a:r>
              <a:rPr lang="en-US" altLang="zh-TW" sz="3600" dirty="0" smtClean="0">
                <a:latin typeface="Verdana" pitchFamily="34" charset="0"/>
              </a:rPr>
              <a:t>Boxplot</a:t>
            </a:r>
            <a:endParaRPr lang="en-US" altLang="zh-TW" sz="3600" dirty="0">
              <a:latin typeface="Verdana" pitchFamily="34" charset="0"/>
            </a:endParaRPr>
          </a:p>
        </p:txBody>
      </p:sp>
      <p:pic>
        <p:nvPicPr>
          <p:cNvPr id="97284" name="Picture 5" descr="p129"/>
          <p:cNvPicPr>
            <a:picLocks noChangeAspect="1" noChangeArrowheads="1"/>
          </p:cNvPicPr>
          <p:nvPr/>
        </p:nvPicPr>
        <p:blipFill>
          <a:blip r:embed="rId2" cstate="print">
            <a:lum contrast="40000"/>
          </a:blip>
          <a:srcRect l="35919" t="47728" r="33867" b="39949"/>
          <a:stretch>
            <a:fillRect/>
          </a:stretch>
        </p:blipFill>
        <p:spPr bwMode="auto">
          <a:xfrm>
            <a:off x="2667000" y="533400"/>
            <a:ext cx="4822825" cy="2362200"/>
          </a:xfrm>
          <a:prstGeom prst="rect">
            <a:avLst/>
          </a:prstGeom>
          <a:noFill/>
          <a:ln w="9525">
            <a:solidFill>
              <a:srgbClr val="333333"/>
            </a:solidFill>
            <a:miter lim="800000"/>
            <a:headEnd/>
            <a:tailEnd/>
          </a:ln>
        </p:spPr>
      </p:pic>
      <p:pic>
        <p:nvPicPr>
          <p:cNvPr id="7" name="Picture 4" descr="p129"/>
          <p:cNvPicPr>
            <a:picLocks noChangeAspect="1" noChangeArrowheads="1"/>
          </p:cNvPicPr>
          <p:nvPr/>
        </p:nvPicPr>
        <p:blipFill>
          <a:blip r:embed="rId2" cstate="print">
            <a:lum bright="-10000" contrast="40000"/>
          </a:blip>
          <a:srcRect l="35162" t="66808" r="15782" b="13930"/>
          <a:stretch>
            <a:fillRect/>
          </a:stretch>
        </p:blipFill>
        <p:spPr bwMode="auto">
          <a:xfrm>
            <a:off x="2133600" y="3505200"/>
            <a:ext cx="6324600" cy="2982913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97286" name="文字方塊 7"/>
          <p:cNvSpPr txBox="1">
            <a:spLocks noChangeArrowheads="1"/>
          </p:cNvSpPr>
          <p:nvPr/>
        </p:nvSpPr>
        <p:spPr bwMode="auto">
          <a:xfrm>
            <a:off x="0" y="6477000"/>
            <a:ext cx="150336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/>
              <a:t>Source: Weiss</a:t>
            </a:r>
            <a:endParaRPr lang="zh-TW" altLang="en-US" sz="16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19150"/>
          </a:xfrm>
        </p:spPr>
        <p:txBody>
          <a:bodyPr/>
          <a:lstStyle/>
          <a:p>
            <a:pPr algn="ctr"/>
            <a:r>
              <a:rPr lang="en-US" altLang="zh-TW" sz="2800" smtClean="0">
                <a:latin typeface="Verdana" pitchFamily="34" charset="0"/>
              </a:rPr>
              <a:t>Boxplot &amp; the distribution</a:t>
            </a:r>
          </a:p>
        </p:txBody>
      </p:sp>
      <p:sp>
        <p:nvSpPr>
          <p:cNvPr id="47" name="投影片編號版面配置區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1FC553-5739-4261-8AC2-B0D1A969E977}" type="slidenum">
              <a:rPr lang="en-US" altLang="zh-TW" smtClean="0"/>
              <a:pPr>
                <a:defRPr/>
              </a:pPr>
              <a:t>108</a:t>
            </a:fld>
            <a:endParaRPr lang="en-US" altLang="zh-TW"/>
          </a:p>
        </p:txBody>
      </p:sp>
      <p:pic>
        <p:nvPicPr>
          <p:cNvPr id="98308" name="Picture 5" descr="p130"/>
          <p:cNvPicPr>
            <a:picLocks noChangeAspect="1" noChangeArrowheads="1"/>
          </p:cNvPicPr>
          <p:nvPr/>
        </p:nvPicPr>
        <p:blipFill>
          <a:blip r:embed="rId2" cstate="print">
            <a:lum bright="-10000" contrast="40000"/>
          </a:blip>
          <a:srcRect l="30617" t="25757" r="7260" b="34428"/>
          <a:stretch>
            <a:fillRect/>
          </a:stretch>
        </p:blipFill>
        <p:spPr bwMode="auto">
          <a:xfrm>
            <a:off x="838200" y="1600200"/>
            <a:ext cx="7315200" cy="4867275"/>
          </a:xfrm>
          <a:prstGeom prst="rect">
            <a:avLst/>
          </a:prstGeom>
          <a:noFill/>
          <a:ln w="9525">
            <a:solidFill>
              <a:srgbClr val="333333"/>
            </a:solidFill>
            <a:miter lim="800000"/>
            <a:headEnd/>
            <a:tailEnd/>
          </a:ln>
        </p:spPr>
      </p:pic>
      <p:sp>
        <p:nvSpPr>
          <p:cNvPr id="98309" name="文字方塊 49"/>
          <p:cNvSpPr txBox="1">
            <a:spLocks noChangeArrowheads="1"/>
          </p:cNvSpPr>
          <p:nvPr/>
        </p:nvSpPr>
        <p:spPr bwMode="auto">
          <a:xfrm>
            <a:off x="0" y="6477000"/>
            <a:ext cx="150336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/>
              <a:t>Source: Weiss</a:t>
            </a:r>
            <a:endParaRPr lang="zh-TW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Exercise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7D9ECA-EA08-482E-8866-57A5C6FF8AD3}" type="slidenum">
              <a:rPr lang="en-US" altLang="zh-TW" smtClean="0"/>
              <a:pPr>
                <a:defRPr/>
              </a:pPr>
              <a:t>109</a:t>
            </a:fld>
            <a:endParaRPr lang="en-US" altLang="zh-TW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81000" y="1981200"/>
            <a:ext cx="7848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 kern="120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274320" eaLnBrk="1" fontAlgn="auto" hangingPunct="1">
              <a:spcBef>
                <a:spcPct val="3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dirty="0" smtClean="0">
                <a:ea typeface="新細明體" pitchFamily="18" charset="-120"/>
              </a:rPr>
              <a:t>Section 3-1</a:t>
            </a:r>
          </a:p>
          <a:p>
            <a:pPr marL="641033" lvl="1" indent="-274320" eaLnBrk="1" fontAlgn="auto" hangingPunct="1">
              <a:spcBef>
                <a:spcPct val="3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dirty="0" smtClean="0">
                <a:ea typeface="新細明體" pitchFamily="18" charset="-120"/>
              </a:rPr>
              <a:t>9,11,13,15,26,27,28,30,34,35</a:t>
            </a:r>
            <a:endParaRPr lang="en-US" altLang="zh-TW" dirty="0">
              <a:ea typeface="新細明體" pitchFamily="18" charset="-120"/>
            </a:endParaRPr>
          </a:p>
          <a:p>
            <a:pPr marL="274320" indent="-274320" eaLnBrk="1" fontAlgn="auto" hangingPunct="1">
              <a:spcBef>
                <a:spcPct val="3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dirty="0" smtClean="0">
                <a:ea typeface="新細明體" pitchFamily="18" charset="-120"/>
              </a:rPr>
              <a:t>Section 3-2</a:t>
            </a:r>
          </a:p>
          <a:p>
            <a:pPr marL="641033" lvl="1" indent="-274320" eaLnBrk="1" fontAlgn="auto" hangingPunct="1">
              <a:spcBef>
                <a:spcPct val="3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dirty="0" smtClean="0">
                <a:ea typeface="新細明體" pitchFamily="18" charset="-120"/>
              </a:rPr>
              <a:t>6,9,30,31,34,40,41,44,46</a:t>
            </a:r>
            <a:endParaRPr lang="en-US" altLang="zh-TW" dirty="0">
              <a:ea typeface="新細明體" pitchFamily="18" charset="-120"/>
            </a:endParaRPr>
          </a:p>
          <a:p>
            <a:pPr marL="274320" indent="-274320" eaLnBrk="1" fontAlgn="auto" hangingPunct="1">
              <a:spcBef>
                <a:spcPct val="3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b="1" i="1" dirty="0" smtClean="0">
                <a:ea typeface="新細明體" pitchFamily="18" charset="-120"/>
              </a:rPr>
              <a:t>Section 3-3</a:t>
            </a:r>
          </a:p>
          <a:p>
            <a:pPr marL="641033" lvl="1" indent="-274320" eaLnBrk="1" fontAlgn="auto" hangingPunct="1">
              <a:spcBef>
                <a:spcPct val="3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dirty="0" smtClean="0">
                <a:ea typeface="新細明體" pitchFamily="18" charset="-120"/>
              </a:rPr>
              <a:t>10,11,14,16,20,22,27,30,31</a:t>
            </a:r>
            <a:endParaRPr lang="en-US" altLang="zh-TW" dirty="0">
              <a:ea typeface="新細明體" pitchFamily="18" charset="-120"/>
            </a:endParaRPr>
          </a:p>
          <a:p>
            <a:pPr marL="274320" indent="-274320" eaLnBrk="1" fontAlgn="auto" hangingPunct="1">
              <a:spcBef>
                <a:spcPct val="3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b="1" i="1" dirty="0" smtClean="0">
                <a:ea typeface="新細明體" pitchFamily="18" charset="-120"/>
              </a:rPr>
              <a:t>Section 3-4</a:t>
            </a:r>
          </a:p>
          <a:p>
            <a:pPr marL="641033" lvl="1" indent="-274320" eaLnBrk="1" fontAlgn="auto" hangingPunct="1">
              <a:spcBef>
                <a:spcPct val="3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dirty="0" smtClean="0">
                <a:ea typeface="新細明體" pitchFamily="18" charset="-120"/>
              </a:rPr>
              <a:t>7-11,15,18</a:t>
            </a:r>
          </a:p>
        </p:txBody>
      </p:sp>
    </p:spTree>
    <p:extLst>
      <p:ext uri="{BB962C8B-B14F-4D97-AF65-F5344CB8AC3E}">
        <p14:creationId xmlns:p14="http://schemas.microsoft.com/office/powerpoint/2010/main" val="103793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685800"/>
          </a:xfrm>
        </p:spPr>
        <p:txBody>
          <a:bodyPr/>
          <a:lstStyle/>
          <a:p>
            <a:pPr algn="ctr" eaLnBrk="1" hangingPunct="1"/>
            <a:r>
              <a:rPr lang="en-US" altLang="zh-TW" sz="4000" smtClean="0">
                <a:latin typeface="Verdana" pitchFamily="34" charset="0"/>
                <a:ea typeface="新細明體" pitchFamily="18" charset="-120"/>
              </a:rPr>
              <a:t>Mean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76400"/>
            <a:ext cx="8305800" cy="47244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dirty="0" smtClean="0">
                <a:ea typeface="新細明體" pitchFamily="18" charset="-120"/>
              </a:rPr>
              <a:t>The</a:t>
            </a:r>
            <a:r>
              <a:rPr lang="en-US" altLang="zh-TW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 mean </a:t>
            </a:r>
            <a:r>
              <a:rPr lang="en-US" altLang="zh-TW" dirty="0" smtClean="0">
                <a:ea typeface="新細明體" pitchFamily="18" charset="-120"/>
              </a:rPr>
              <a:t>is the quotient of the sum of the values and the total number of values.  </a:t>
            </a:r>
          </a:p>
          <a:p>
            <a:pPr marL="274320" indent="-274320" eaLnBrk="1" fontAlgn="auto" hangingPunct="1"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sz="2800" dirty="0" smtClean="0">
                <a:ea typeface="新細明體" pitchFamily="18" charset="-120"/>
              </a:rPr>
              <a:t>The symbol     is used for </a:t>
            </a:r>
            <a:r>
              <a:rPr lang="en-US" altLang="zh-TW" sz="2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sample  mean</a:t>
            </a:r>
            <a:r>
              <a:rPr lang="en-US" altLang="zh-TW" sz="2800" dirty="0" smtClean="0">
                <a:ea typeface="新細明體" pitchFamily="18" charset="-120"/>
              </a:rPr>
              <a:t>.</a:t>
            </a:r>
          </a:p>
          <a:p>
            <a:pPr marL="274320" indent="-274320" eaLnBrk="1" fontAlgn="auto" hangingPunct="1"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TW" sz="4000" dirty="0" smtClean="0">
              <a:ea typeface="新細明體" pitchFamily="18" charset="-120"/>
            </a:endParaRPr>
          </a:p>
          <a:p>
            <a:pPr marL="274320" indent="-274320" eaLnBrk="1" fontAlgn="auto" hangingPunct="1">
              <a:spcBef>
                <a:spcPts val="36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sz="2800" dirty="0" smtClean="0">
                <a:ea typeface="新細明體" pitchFamily="18" charset="-120"/>
              </a:rPr>
              <a:t>Greek letter </a:t>
            </a:r>
            <a:r>
              <a:rPr lang="el-GR" altLang="zh-TW" sz="2800" dirty="0" smtClean="0">
                <a:latin typeface="Times New Roman" pitchFamily="18" charset="0"/>
                <a:cs typeface="Arial" charset="0"/>
              </a:rPr>
              <a:t>μ</a:t>
            </a:r>
            <a:r>
              <a:rPr lang="en-US" altLang="zh-TW" sz="2800" dirty="0" smtClean="0">
                <a:ea typeface="新細明體" pitchFamily="18" charset="-120"/>
                <a:cs typeface="Arial" charset="0"/>
              </a:rPr>
              <a:t> (mu), is use for </a:t>
            </a:r>
            <a:r>
              <a:rPr lang="en-US" altLang="zh-TW" sz="2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population  mean</a:t>
            </a:r>
            <a:r>
              <a:rPr lang="en-US" altLang="zh-TW" sz="2800" dirty="0" smtClean="0">
                <a:ea typeface="新細明體" pitchFamily="18" charset="-120"/>
              </a:rPr>
              <a:t>.</a:t>
            </a:r>
            <a:endParaRPr lang="en-US" altLang="zh-TW" sz="2800" b="1" i="1" dirty="0" smtClean="0">
              <a:ea typeface="新細明體" pitchFamily="18" charset="-120"/>
            </a:endParaRPr>
          </a:p>
        </p:txBody>
      </p:sp>
      <p:graphicFrame>
        <p:nvGraphicFramePr>
          <p:cNvPr id="29702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1600200" y="5334000"/>
          <a:ext cx="4951413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Equation" r:id="rId4" imgW="2222280" imgH="431640" progId="">
                  <p:embed/>
                </p:oleObj>
              </mc:Choice>
              <mc:Fallback>
                <p:oleObj name="Equation" r:id="rId4" imgW="2222280" imgH="43164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334000"/>
                        <a:ext cx="4951413" cy="962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B27236-8076-4A09-B775-D7EF9A5031E2}" type="slidenum">
              <a:rPr lang="en-US" altLang="zh-TW" smtClean="0"/>
              <a:pPr>
                <a:defRPr/>
              </a:pPr>
              <a:t>11</a:t>
            </a:fld>
            <a:endParaRPr lang="en-US" altLang="zh-TW" smtClean="0"/>
          </a:p>
        </p:txBody>
      </p:sp>
      <p:graphicFrame>
        <p:nvGraphicFramePr>
          <p:cNvPr id="29700" name="Object 4"/>
          <p:cNvGraphicFramePr>
            <a:graphicFrameLocks noChangeAspect="1"/>
          </p:cNvGraphicFramePr>
          <p:nvPr/>
        </p:nvGraphicFramePr>
        <p:xfrm>
          <a:off x="2667000" y="2743200"/>
          <a:ext cx="38100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Equation" r:id="rId6" imgW="177480" imgH="190440" progId="">
                  <p:embed/>
                </p:oleObj>
              </mc:Choice>
              <mc:Fallback>
                <p:oleObj name="Equation" r:id="rId6" imgW="177480" imgH="19044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743200"/>
                        <a:ext cx="381000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1" name="Object 5"/>
          <p:cNvGraphicFramePr>
            <a:graphicFrameLocks noChangeAspect="1"/>
          </p:cNvGraphicFramePr>
          <p:nvPr/>
        </p:nvGraphicFramePr>
        <p:xfrm>
          <a:off x="1600200" y="3429000"/>
          <a:ext cx="4622800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Equation" r:id="rId8" imgW="2234880" imgH="431640" progId="">
                  <p:embed/>
                </p:oleObj>
              </mc:Choice>
              <mc:Fallback>
                <p:oleObj name="Equation" r:id="rId8" imgW="2234880" imgH="4316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429000"/>
                        <a:ext cx="4622800" cy="893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762000"/>
          </a:xfrm>
        </p:spPr>
        <p:txBody>
          <a:bodyPr/>
          <a:lstStyle/>
          <a:p>
            <a:pPr eaLnBrk="1" hangingPunct="1">
              <a:lnSpc>
                <a:spcPct val="125000"/>
              </a:lnSpc>
              <a:spcBef>
                <a:spcPts val="600"/>
              </a:spcBef>
            </a:pPr>
            <a:r>
              <a:rPr lang="en-US" altLang="zh-TW" sz="2800" dirty="0" smtClean="0">
                <a:ea typeface="新細明體" pitchFamily="18" charset="-120"/>
              </a:rPr>
              <a:t>Example 1: Days Off per Year</a:t>
            </a:r>
            <a:endParaRPr lang="en-US" altLang="zh-TW" sz="1800" dirty="0" smtClean="0">
              <a:ea typeface="新細明體" pitchFamily="18" charset="-120"/>
            </a:endParaRP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76400"/>
            <a:ext cx="8077200" cy="19050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400" smtClean="0">
                <a:latin typeface="Verdana" pitchFamily="34" charset="0"/>
              </a:rPr>
              <a:t>The data represent the number of days off per year for a sample of individuals selected from nine different countries. Find the mean.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smtClean="0">
                <a:latin typeface="Verdana" pitchFamily="34" charset="0"/>
              </a:rPr>
              <a:t>20, 26, 40, 36, 23, 42, 35, 24, 30</a:t>
            </a:r>
          </a:p>
        </p:txBody>
      </p:sp>
      <p:sp>
        <p:nvSpPr>
          <p:cNvPr id="205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E818C-6402-4821-A6C9-27B85B547786}" type="slidenum">
              <a:rPr lang="en-US" altLang="zh-TW"/>
              <a:pPr>
                <a:defRPr/>
              </a:pPr>
              <a:t>12</a:t>
            </a:fld>
            <a:endParaRPr lang="en-US" altLang="zh-TW"/>
          </a:p>
        </p:txBody>
      </p:sp>
      <p:graphicFrame>
        <p:nvGraphicFramePr>
          <p:cNvPr id="29701" name="Object 5"/>
          <p:cNvGraphicFramePr>
            <a:graphicFrameLocks noChangeAspect="1"/>
          </p:cNvGraphicFramePr>
          <p:nvPr/>
        </p:nvGraphicFramePr>
        <p:xfrm>
          <a:off x="762000" y="3733800"/>
          <a:ext cx="4622800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Equation" r:id="rId4" imgW="2234880" imgH="431640" progId="">
                  <p:embed/>
                </p:oleObj>
              </mc:Choice>
              <mc:Fallback>
                <p:oleObj name="Equation" r:id="rId4" imgW="2234880" imgH="4316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733800"/>
                        <a:ext cx="4622800" cy="893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760413" y="4748213"/>
          <a:ext cx="7483475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Equation" r:id="rId6" imgW="3619440" imgH="393480" progId="">
                  <p:embed/>
                </p:oleObj>
              </mc:Choice>
              <mc:Fallback>
                <p:oleObj name="Equation" r:id="rId6" imgW="3619440" imgH="3934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4748213"/>
                        <a:ext cx="7483475" cy="814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990600" y="5800725"/>
            <a:ext cx="7115175" cy="5238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800"/>
              <a:t>The mean number of days off is 30.7 years.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14400"/>
            <a:ext cx="8077200" cy="3581400"/>
          </a:xfrm>
        </p:spPr>
        <p:txBody>
          <a:bodyPr>
            <a:normAutofit/>
          </a:bodyPr>
          <a:lstStyle/>
          <a:p>
            <a:pPr marL="0" indent="0" eaLnBrk="1" fontAlgn="auto" hangingPunct="1"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TW" sz="3200" b="1" dirty="0" smtClean="0">
                <a:ea typeface="新細明體" pitchFamily="18" charset="-120"/>
              </a:rPr>
              <a:t>Rounding Rule: Mean</a:t>
            </a:r>
          </a:p>
          <a:p>
            <a:pPr marL="360363" indent="-360363" eaLnBrk="1" fontAlgn="auto" hangingPunct="1">
              <a:spcBef>
                <a:spcPct val="50000"/>
              </a:spcBef>
              <a:spcAft>
                <a:spcPts val="0"/>
              </a:spcAft>
              <a:buClr>
                <a:schemeClr val="bg2">
                  <a:lumMod val="75000"/>
                </a:schemeClr>
              </a:buClr>
              <a:buSzPct val="90000"/>
              <a:buFont typeface="Wingdings 2"/>
              <a:buChar char=""/>
              <a:defRPr/>
            </a:pPr>
            <a:endParaRPr lang="en-US" altLang="zh-TW" sz="2000" dirty="0" smtClean="0">
              <a:ea typeface="新細明體" pitchFamily="18" charset="-120"/>
            </a:endParaRPr>
          </a:p>
          <a:p>
            <a:pPr marL="360363" indent="-360363" eaLnBrk="1" fontAlgn="auto" hangingPunct="1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chemeClr val="bg2">
                  <a:lumMod val="75000"/>
                </a:schemeClr>
              </a:buClr>
              <a:buSzPct val="90000"/>
              <a:buFont typeface="Wingdings 2"/>
              <a:buChar char=""/>
              <a:defRPr/>
            </a:pPr>
            <a:r>
              <a:rPr lang="en-US" altLang="zh-TW" sz="2800" dirty="0" smtClean="0">
                <a:ea typeface="新細明體" pitchFamily="18" charset="-120"/>
              </a:rPr>
              <a:t>The mean should be rounded to </a:t>
            </a:r>
            <a:r>
              <a:rPr lang="en-US" altLang="zh-TW" sz="2800" u="sng" dirty="0" smtClean="0">
                <a:ea typeface="新細明體" pitchFamily="18" charset="-120"/>
              </a:rPr>
              <a:t>one more decimal place</a:t>
            </a:r>
            <a:r>
              <a:rPr lang="en-US" altLang="zh-TW" sz="2800" dirty="0" smtClean="0">
                <a:ea typeface="新細明體" pitchFamily="18" charset="-120"/>
              </a:rPr>
              <a:t> than occurs in the raw data. </a:t>
            </a:r>
          </a:p>
          <a:p>
            <a:pPr marL="360363" indent="-360363" eaLnBrk="1" fontAlgn="auto" hangingPunct="1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chemeClr val="bg2">
                  <a:lumMod val="75000"/>
                </a:schemeClr>
              </a:buClr>
              <a:buSzPct val="90000"/>
              <a:buFont typeface="Wingdings 2"/>
              <a:buChar char=""/>
              <a:defRPr/>
            </a:pPr>
            <a:r>
              <a:rPr lang="en-US" altLang="zh-TW" sz="2800" dirty="0" smtClean="0">
                <a:ea typeface="新細明體" pitchFamily="18" charset="-120"/>
              </a:rPr>
              <a:t>The mean, in most cases, is not an actual data value.</a:t>
            </a:r>
          </a:p>
        </p:txBody>
      </p:sp>
      <p:sp>
        <p:nvSpPr>
          <p:cNvPr id="3993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F121A6-79DC-444B-B98A-F9DA778010F9}" type="slidenum">
              <a:rPr lang="en-US" altLang="zh-TW"/>
              <a:pPr>
                <a:defRPr/>
              </a:pPr>
              <a:t>13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914400"/>
          </a:xfrm>
        </p:spPr>
        <p:txBody>
          <a:bodyPr/>
          <a:lstStyle/>
          <a:p>
            <a:pPr algn="ctr" eaLnBrk="1" hangingPunct="1"/>
            <a:r>
              <a:rPr lang="en-US" altLang="zh-TW" sz="4000" dirty="0" smtClean="0">
                <a:latin typeface="Verdana" pitchFamily="34" charset="0"/>
                <a:ea typeface="新細明體" pitchFamily="18" charset="-120"/>
              </a:rPr>
              <a:t>Mean for Grouped Data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8153400" cy="18288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zh-TW" dirty="0" smtClean="0">
                <a:ea typeface="新細明體" pitchFamily="18" charset="-120"/>
              </a:rPr>
              <a:t>The mean for grouped data is calculated by multiplying the </a:t>
            </a:r>
            <a:r>
              <a:rPr lang="en-US" altLang="zh-TW" b="1" dirty="0" smtClean="0">
                <a:solidFill>
                  <a:srgbClr val="C00000"/>
                </a:solidFill>
                <a:ea typeface="新細明體" pitchFamily="18" charset="-120"/>
              </a:rPr>
              <a:t>frequencies and midpoints</a:t>
            </a:r>
            <a:r>
              <a:rPr lang="en-US" altLang="zh-TW" dirty="0" smtClean="0">
                <a:ea typeface="新細明體" pitchFamily="18" charset="-120"/>
              </a:rPr>
              <a:t> of the classes.</a:t>
            </a:r>
          </a:p>
        </p:txBody>
      </p:sp>
      <p:graphicFrame>
        <p:nvGraphicFramePr>
          <p:cNvPr id="29702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3505200" y="3962400"/>
          <a:ext cx="220980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Equation" r:id="rId4" imgW="927000" imgH="431640" progId="">
                  <p:embed/>
                </p:oleObj>
              </mc:Choice>
              <mc:Fallback>
                <p:oleObj name="Equation" r:id="rId4" imgW="927000" imgH="43164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962400"/>
                        <a:ext cx="2209800" cy="962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DB6054-7CEA-4BE4-B7CA-F173D3E881EE}" type="slidenum">
              <a:rPr lang="en-US" altLang="zh-TW" smtClean="0"/>
              <a:pPr>
                <a:defRPr/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pPr eaLnBrk="1" hangingPunct="1"/>
            <a:r>
              <a:rPr lang="en-US" altLang="zh-TW" sz="2800" dirty="0" smtClean="0">
                <a:ea typeface="新細明體" pitchFamily="18" charset="-120"/>
              </a:rPr>
              <a:t>Example 2</a:t>
            </a:r>
            <a:r>
              <a:rPr lang="en-US" altLang="zh-TW" sz="4000" dirty="0" smtClean="0">
                <a:ea typeface="新細明體" pitchFamily="18" charset="-120"/>
              </a:rPr>
              <a:t>: </a:t>
            </a:r>
            <a:r>
              <a:rPr lang="en-US" altLang="zh-TW" sz="3200" dirty="0" smtClean="0">
                <a:ea typeface="新細明體" pitchFamily="18" charset="-120"/>
              </a:rPr>
              <a:t>Miles Run</a:t>
            </a:r>
            <a:r>
              <a:rPr lang="zh-TW" altLang="en-US" sz="3200" dirty="0" smtClean="0">
                <a:ea typeface="新細明體" pitchFamily="18" charset="-120"/>
              </a:rPr>
              <a:t> </a:t>
            </a:r>
            <a:r>
              <a:rPr lang="en-US" altLang="zh-TW" sz="3200" dirty="0" smtClean="0">
                <a:ea typeface="新細明體" pitchFamily="18" charset="-120"/>
              </a:rPr>
              <a:t>per Week</a:t>
            </a:r>
          </a:p>
        </p:txBody>
      </p:sp>
      <p:sp>
        <p:nvSpPr>
          <p:cNvPr id="40978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49CE8-8860-4F8B-873F-D359DA59DEBF}" type="slidenum">
              <a:rPr lang="en-US" altLang="zh-TW"/>
              <a:pPr>
                <a:defRPr/>
              </a:pPr>
              <a:t>15</a:t>
            </a:fld>
            <a:endParaRPr lang="en-US" altLang="zh-TW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371600" y="2438400"/>
          <a:ext cx="4419600" cy="3769995"/>
        </p:xfrm>
        <a:graphic>
          <a:graphicData uri="http://schemas.openxmlformats.org/drawingml/2006/table">
            <a:tbl>
              <a:tblPr/>
              <a:tblGrid>
                <a:gridCol w="2667000"/>
                <a:gridCol w="1752600"/>
              </a:tblGrid>
              <a:tr h="752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  <a:cs typeface="Arial" pitchFamily="34" charset="0"/>
                        </a:rPr>
                        <a:t>Class Boundaries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  <a:cs typeface="Arial" pitchFamily="34" charset="0"/>
                        </a:rPr>
                        <a:t>Frequency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5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  5.5 - 10.5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10.5 - 15.5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15.5 - 20.5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20.5 - 25.5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25.5 - 30.5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30.5 - 35.5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35.5 - 40.5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5071" name="TextBox 6"/>
          <p:cNvSpPr txBox="1">
            <a:spLocks noChangeArrowheads="1"/>
          </p:cNvSpPr>
          <p:nvPr/>
        </p:nvSpPr>
        <p:spPr bwMode="auto">
          <a:xfrm>
            <a:off x="4724400" y="3200400"/>
            <a:ext cx="355600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2400"/>
              <a:t>1</a:t>
            </a:r>
          </a:p>
          <a:p>
            <a:pPr algn="ctr"/>
            <a:r>
              <a:rPr lang="en-US" altLang="zh-TW" sz="2400"/>
              <a:t>2</a:t>
            </a:r>
          </a:p>
          <a:p>
            <a:pPr algn="ctr"/>
            <a:r>
              <a:rPr lang="en-US" altLang="zh-TW" sz="2400"/>
              <a:t>3</a:t>
            </a:r>
          </a:p>
          <a:p>
            <a:pPr algn="ctr"/>
            <a:r>
              <a:rPr lang="en-US" altLang="zh-TW" sz="2400"/>
              <a:t>5</a:t>
            </a:r>
          </a:p>
          <a:p>
            <a:pPr algn="ctr"/>
            <a:r>
              <a:rPr lang="en-US" altLang="zh-TW" sz="2400"/>
              <a:t>4</a:t>
            </a:r>
          </a:p>
          <a:p>
            <a:pPr algn="ctr"/>
            <a:r>
              <a:rPr lang="en-US" altLang="zh-TW" sz="2400"/>
              <a:t>3</a:t>
            </a:r>
          </a:p>
          <a:p>
            <a:pPr algn="ctr"/>
            <a:r>
              <a:rPr lang="en-US" altLang="zh-TW" sz="2400"/>
              <a:t>2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85800" y="1600200"/>
            <a:ext cx="8077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0363" indent="-360363" eaLnBrk="1" hangingPunct="1">
              <a:lnSpc>
                <a:spcPct val="90000"/>
              </a:lnSpc>
              <a:buClr>
                <a:schemeClr val="accent1">
                  <a:lumMod val="25000"/>
                </a:schemeClr>
              </a:buClr>
              <a:buSzPct val="90000"/>
              <a:buFont typeface="Wingdings" pitchFamily="2" charset="2"/>
              <a:buChar char="n"/>
              <a:defRPr/>
            </a:pPr>
            <a:r>
              <a:rPr lang="en-US" sz="2400" kern="0" dirty="0">
                <a:latin typeface="Verdana" pitchFamily="34" charset="0"/>
              </a:rPr>
              <a:t>Below is a frequency distribution of miles run per week.  Find the mean.</a:t>
            </a:r>
          </a:p>
        </p:txBody>
      </p:sp>
      <p:sp>
        <p:nvSpPr>
          <p:cNvPr id="45073" name="TextBox 9"/>
          <p:cNvSpPr txBox="1">
            <a:spLocks noChangeArrowheads="1"/>
          </p:cNvSpPr>
          <p:nvPr/>
        </p:nvSpPr>
        <p:spPr bwMode="auto">
          <a:xfrm>
            <a:off x="4394200" y="5797550"/>
            <a:ext cx="11445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sym typeface="Symbol" pitchFamily="18" charset="2"/>
              </a:rPr>
              <a:t></a:t>
            </a:r>
            <a:r>
              <a:rPr lang="en-US" altLang="zh-TW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f</a:t>
            </a:r>
            <a:r>
              <a:rPr lang="en-US" altLang="zh-TW" sz="2400">
                <a:sym typeface="Symbol" pitchFamily="18" charset="2"/>
              </a:rPr>
              <a:t> = 20</a:t>
            </a:r>
            <a:endParaRPr lang="en-US" altLang="zh-TW" sz="2400">
              <a:solidFill>
                <a:srgbClr val="FF0000"/>
              </a:solidFill>
            </a:endParaRPr>
          </a:p>
        </p:txBody>
      </p:sp>
      <p:cxnSp>
        <p:nvCxnSpPr>
          <p:cNvPr id="45074" name="Straight Connector 11"/>
          <p:cNvCxnSpPr>
            <a:cxnSpLocks noChangeShapeType="1"/>
          </p:cNvCxnSpPr>
          <p:nvPr/>
        </p:nvCxnSpPr>
        <p:spPr bwMode="auto">
          <a:xfrm>
            <a:off x="4394200" y="5843588"/>
            <a:ext cx="10668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pPr eaLnBrk="1" hangingPunct="1"/>
            <a:r>
              <a:rPr lang="en-US" altLang="zh-TW" sz="4000" dirty="0" smtClean="0">
                <a:ea typeface="新細明體" pitchFamily="18" charset="-120"/>
              </a:rPr>
              <a:t>Example 2: Miles Run</a:t>
            </a:r>
          </a:p>
        </p:txBody>
      </p:sp>
      <p:sp>
        <p:nvSpPr>
          <p:cNvPr id="4122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5F1245-2DE9-4CCF-84AD-16411B504AE2}" type="slidenum">
              <a:rPr lang="en-US" altLang="zh-TW"/>
              <a:pPr>
                <a:defRPr/>
              </a:pPr>
              <a:t>16</a:t>
            </a:fld>
            <a:endParaRPr lang="en-US" altLang="zh-TW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85800" y="1371600"/>
          <a:ext cx="7467600" cy="3733800"/>
        </p:xfrm>
        <a:graphic>
          <a:graphicData uri="http://schemas.openxmlformats.org/drawingml/2006/table">
            <a:tbl>
              <a:tblPr/>
              <a:tblGrid>
                <a:gridCol w="1676400"/>
                <a:gridCol w="1981200"/>
                <a:gridCol w="1905000"/>
                <a:gridCol w="1905000"/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Class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Frequency, </a:t>
                      </a:r>
                      <a:r>
                        <a:rPr kumimoji="0" lang="en-US" altLang="zh-TW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Midpoint, </a:t>
                      </a:r>
                      <a:r>
                        <a:rPr kumimoji="0" lang="en-US" altLang="zh-TW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X</a:t>
                      </a:r>
                      <a:r>
                        <a:rPr kumimoji="0" lang="en-US" altLang="zh-TW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4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5.5 - 10.5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10.5 - 15.5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15.5 - 20.5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20.5 - 25.5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25.5 - 30.5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30.5 - 35.5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35.5 - 40.5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118" name="TextBox 6"/>
          <p:cNvSpPr txBox="1">
            <a:spLocks noChangeArrowheads="1"/>
          </p:cNvSpPr>
          <p:nvPr/>
        </p:nvSpPr>
        <p:spPr bwMode="auto">
          <a:xfrm>
            <a:off x="3124200" y="1984375"/>
            <a:ext cx="355600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2400"/>
              <a:t>1</a:t>
            </a:r>
          </a:p>
          <a:p>
            <a:pPr algn="ctr"/>
            <a:r>
              <a:rPr lang="en-US" altLang="zh-TW" sz="2400"/>
              <a:t>2</a:t>
            </a:r>
          </a:p>
          <a:p>
            <a:pPr algn="ctr"/>
            <a:r>
              <a:rPr lang="en-US" altLang="zh-TW" sz="2400"/>
              <a:t>3</a:t>
            </a:r>
          </a:p>
          <a:p>
            <a:pPr algn="ctr"/>
            <a:r>
              <a:rPr lang="en-US" altLang="zh-TW" sz="2400"/>
              <a:t>5</a:t>
            </a:r>
          </a:p>
          <a:p>
            <a:pPr algn="ctr"/>
            <a:r>
              <a:rPr lang="en-US" altLang="zh-TW" sz="2400"/>
              <a:t>4</a:t>
            </a:r>
          </a:p>
          <a:p>
            <a:pPr algn="ctr"/>
            <a:r>
              <a:rPr lang="en-US" altLang="zh-TW" sz="2400"/>
              <a:t>3</a:t>
            </a:r>
          </a:p>
          <a:p>
            <a:pPr algn="ctr"/>
            <a:r>
              <a:rPr lang="en-US" altLang="zh-TW" sz="2400"/>
              <a:t>2</a:t>
            </a:r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5035550" y="1981200"/>
            <a:ext cx="527050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zh-TW" sz="2400"/>
              <a:t>8</a:t>
            </a:r>
            <a:endParaRPr lang="en-US" altLang="zh-TW" sz="2400">
              <a:solidFill>
                <a:srgbClr val="1818FF"/>
              </a:solidFill>
            </a:endParaRPr>
          </a:p>
          <a:p>
            <a:pPr algn="r"/>
            <a:r>
              <a:rPr lang="en-US" altLang="zh-TW" sz="2400"/>
              <a:t>13</a:t>
            </a:r>
          </a:p>
          <a:p>
            <a:pPr algn="r"/>
            <a:r>
              <a:rPr lang="en-US" altLang="zh-TW" sz="2400"/>
              <a:t>18</a:t>
            </a:r>
          </a:p>
          <a:p>
            <a:pPr algn="r"/>
            <a:r>
              <a:rPr lang="en-US" altLang="zh-TW" sz="2400"/>
              <a:t>23</a:t>
            </a:r>
          </a:p>
          <a:p>
            <a:pPr algn="r"/>
            <a:r>
              <a:rPr lang="en-US" altLang="zh-TW" sz="2400"/>
              <a:t>28</a:t>
            </a:r>
          </a:p>
          <a:p>
            <a:pPr algn="r"/>
            <a:r>
              <a:rPr lang="en-US" altLang="zh-TW" sz="2400"/>
              <a:t>33</a:t>
            </a:r>
          </a:p>
          <a:p>
            <a:pPr algn="r"/>
            <a:r>
              <a:rPr lang="en-US" altLang="zh-TW" sz="2400"/>
              <a:t>38</a:t>
            </a:r>
          </a:p>
        </p:txBody>
      </p:sp>
      <p:sp>
        <p:nvSpPr>
          <p:cNvPr id="4120" name="TextBox 9"/>
          <p:cNvSpPr txBox="1">
            <a:spLocks noChangeArrowheads="1"/>
          </p:cNvSpPr>
          <p:nvPr/>
        </p:nvSpPr>
        <p:spPr bwMode="auto">
          <a:xfrm>
            <a:off x="2743200" y="4572000"/>
            <a:ext cx="11445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sym typeface="Symbol" pitchFamily="18" charset="2"/>
              </a:rPr>
              <a:t></a:t>
            </a:r>
            <a:r>
              <a:rPr lang="en-US" altLang="zh-TW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f</a:t>
            </a:r>
            <a:r>
              <a:rPr lang="en-US" altLang="zh-TW" sz="2400">
                <a:sym typeface="Symbol" pitchFamily="18" charset="2"/>
              </a:rPr>
              <a:t> = 20</a:t>
            </a:r>
            <a:endParaRPr lang="en-US" altLang="zh-TW" sz="2400">
              <a:solidFill>
                <a:srgbClr val="FF0000"/>
              </a:solidFill>
            </a:endParaRPr>
          </a:p>
        </p:txBody>
      </p:sp>
      <p:cxnSp>
        <p:nvCxnSpPr>
          <p:cNvPr id="4121" name="Straight Connector 11"/>
          <p:cNvCxnSpPr>
            <a:cxnSpLocks noChangeShapeType="1"/>
          </p:cNvCxnSpPr>
          <p:nvPr/>
        </p:nvCxnSpPr>
        <p:spPr bwMode="auto">
          <a:xfrm>
            <a:off x="2743200" y="4618038"/>
            <a:ext cx="10668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6867525" y="1995488"/>
            <a:ext cx="676275" cy="267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zh-TW" sz="2400"/>
              <a:t>8</a:t>
            </a:r>
          </a:p>
          <a:p>
            <a:pPr algn="r"/>
            <a:r>
              <a:rPr lang="en-US" altLang="zh-TW" sz="2400"/>
              <a:t>26</a:t>
            </a:r>
          </a:p>
          <a:p>
            <a:pPr algn="r"/>
            <a:r>
              <a:rPr lang="en-US" altLang="zh-TW" sz="2400"/>
              <a:t>54</a:t>
            </a:r>
          </a:p>
          <a:p>
            <a:pPr algn="r"/>
            <a:r>
              <a:rPr lang="en-US" altLang="zh-TW" sz="2400"/>
              <a:t>115</a:t>
            </a:r>
          </a:p>
          <a:p>
            <a:pPr algn="r"/>
            <a:r>
              <a:rPr lang="en-US" altLang="zh-TW" sz="2400"/>
              <a:t>112</a:t>
            </a:r>
          </a:p>
          <a:p>
            <a:pPr algn="r"/>
            <a:r>
              <a:rPr lang="en-US" altLang="zh-TW" sz="2400"/>
              <a:t>99</a:t>
            </a:r>
          </a:p>
          <a:p>
            <a:pPr algn="r"/>
            <a:r>
              <a:rPr lang="en-US" altLang="zh-TW" sz="2400"/>
              <a:t>76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888163" y="1443038"/>
            <a:ext cx="7715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f </a:t>
            </a:r>
            <a:r>
              <a:rPr lang="en-US" altLang="zh-TW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·</a:t>
            </a:r>
            <a:r>
              <a:rPr lang="en-US" altLang="zh-TW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X</a:t>
            </a:r>
            <a:r>
              <a:rPr lang="en-US" altLang="zh-TW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m</a:t>
            </a:r>
            <a:endParaRPr lang="en-US" altLang="zh-TW" sz="24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275388" y="4572000"/>
            <a:ext cx="20304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400">
                <a:sym typeface="Symbol" pitchFamily="18" charset="2"/>
              </a:rPr>
              <a:t> </a:t>
            </a:r>
            <a:r>
              <a:rPr lang="en-US" altLang="zh-TW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f </a:t>
            </a:r>
            <a:r>
              <a:rPr lang="en-US" altLang="zh-TW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·</a:t>
            </a:r>
            <a:r>
              <a:rPr lang="en-US" altLang="zh-TW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X</a:t>
            </a:r>
            <a:r>
              <a:rPr lang="en-US" altLang="zh-TW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m</a:t>
            </a:r>
            <a:r>
              <a:rPr lang="en-US" altLang="zh-TW" sz="2400">
                <a:solidFill>
                  <a:srgbClr val="FF0000"/>
                </a:solidFill>
                <a:sym typeface="Symbol" pitchFamily="18" charset="2"/>
              </a:rPr>
              <a:t> </a:t>
            </a:r>
            <a:r>
              <a:rPr lang="en-US" altLang="zh-TW" sz="2400">
                <a:sym typeface="Symbol" pitchFamily="18" charset="2"/>
              </a:rPr>
              <a:t>= 490</a:t>
            </a:r>
            <a:endParaRPr lang="en-US" altLang="zh-TW" sz="2400">
              <a:solidFill>
                <a:srgbClr val="FF0000"/>
              </a:solidFill>
            </a:endParaRPr>
          </a:p>
        </p:txBody>
      </p:sp>
      <p:cxnSp>
        <p:nvCxnSpPr>
          <p:cNvPr id="19" name="Straight Connector 18"/>
          <p:cNvCxnSpPr>
            <a:cxnSpLocks noChangeShapeType="1"/>
          </p:cNvCxnSpPr>
          <p:nvPr/>
        </p:nvCxnSpPr>
        <p:spPr bwMode="auto">
          <a:xfrm>
            <a:off x="6378575" y="4618038"/>
            <a:ext cx="1646238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graphicFrame>
        <p:nvGraphicFramePr>
          <p:cNvPr id="29701" name="Object 5"/>
          <p:cNvGraphicFramePr>
            <a:graphicFrameLocks noChangeAspect="1"/>
          </p:cNvGraphicFramePr>
          <p:nvPr/>
        </p:nvGraphicFramePr>
        <p:xfrm>
          <a:off x="685800" y="5310188"/>
          <a:ext cx="4518025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Equation" r:id="rId4" imgW="2184120" imgH="431640" progId="">
                  <p:embed/>
                </p:oleObj>
              </mc:Choice>
              <mc:Fallback>
                <p:oleObj name="Equation" r:id="rId4" imgW="2184120" imgH="4316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310188"/>
                        <a:ext cx="4518025" cy="893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4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0"/>
            <a:ext cx="8229600" cy="914400"/>
          </a:xfrm>
        </p:spPr>
        <p:txBody>
          <a:bodyPr/>
          <a:lstStyle/>
          <a:p>
            <a:pPr eaLnBrk="1" hangingPunct="1"/>
            <a:r>
              <a:rPr lang="en-US" altLang="zh-TW" sz="4000" smtClean="0">
                <a:latin typeface="Verdana" pitchFamily="34" charset="0"/>
                <a:ea typeface="新細明體" pitchFamily="18" charset="-120"/>
              </a:rPr>
              <a:t>Median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077200" cy="41910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sz="2800" dirty="0" smtClean="0">
                <a:ea typeface="新細明體" pitchFamily="18" charset="-120"/>
              </a:rPr>
              <a:t>The</a:t>
            </a:r>
            <a:r>
              <a:rPr lang="en-US" altLang="zh-TW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 median </a:t>
            </a:r>
            <a:r>
              <a:rPr lang="en-US" altLang="zh-TW" sz="2800" dirty="0" smtClean="0">
                <a:ea typeface="新細明體" pitchFamily="18" charset="-120"/>
              </a:rPr>
              <a:t>is the midpoint of the data array.  The symbol for the median is MD.</a:t>
            </a:r>
          </a:p>
          <a:p>
            <a:pPr marL="274320" indent="-274320" eaLnBrk="1" fontAlgn="auto" hangingPunct="1"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sz="2800" dirty="0" smtClean="0">
                <a:ea typeface="新細明體" pitchFamily="18" charset="-120"/>
              </a:rPr>
              <a:t>The median will be one of the data values if there is an odd number of values.</a:t>
            </a:r>
          </a:p>
          <a:p>
            <a:pPr marL="274320" indent="-274320" eaLnBrk="1" fontAlgn="auto" hangingPunct="1"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sz="2800" dirty="0" smtClean="0">
                <a:ea typeface="新細明體" pitchFamily="18" charset="-120"/>
              </a:rPr>
              <a:t>The median will be the average of two data values if there is an even number of values.</a:t>
            </a:r>
            <a:endParaRPr lang="en-US" altLang="zh-TW" sz="2800" b="1" i="1" dirty="0" smtClean="0">
              <a:ea typeface="新細明體" pitchFamily="18" charset="-120"/>
            </a:endParaRPr>
          </a:p>
        </p:txBody>
      </p:sp>
      <p:sp>
        <p:nvSpPr>
          <p:cNvPr id="4198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95702D-6A1C-4D36-AD08-CF271098C8B8}" type="slidenum">
              <a:rPr lang="en-US" altLang="zh-TW"/>
              <a:pPr>
                <a:defRPr/>
              </a:pPr>
              <a:t>17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762000"/>
          </a:xfrm>
        </p:spPr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en-US" altLang="zh-TW" sz="2800" dirty="0" smtClean="0">
                <a:ea typeface="新細明體" pitchFamily="18" charset="-120"/>
              </a:rPr>
              <a:t>Example 3: </a:t>
            </a:r>
            <a:r>
              <a:rPr lang="en-US" altLang="zh-TW" sz="3600" dirty="0" smtClean="0">
                <a:ea typeface="新細明體" pitchFamily="18" charset="-120"/>
              </a:rPr>
              <a:t>Hotel Rooms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76400"/>
            <a:ext cx="7772400" cy="4572000"/>
          </a:xfrm>
        </p:spPr>
        <p:txBody>
          <a:bodyPr>
            <a:normAutofit/>
          </a:bodyPr>
          <a:lstStyle/>
          <a:p>
            <a:pPr marL="360363" indent="-360363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sz="2800" dirty="0" smtClean="0">
                <a:ea typeface="新細明體" pitchFamily="18" charset="-120"/>
              </a:rPr>
              <a:t>The number of rooms in the seven hotels in downtown Pittsburgh is </a:t>
            </a: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TW" sz="2800" dirty="0" smtClean="0">
                <a:ea typeface="新細明體" pitchFamily="18" charset="-120"/>
              </a:rPr>
              <a:t>      713, 300, 618, 595, 311, 401, and 292. </a:t>
            </a:r>
          </a:p>
          <a:p>
            <a:pPr marL="400050" lvl="1" indent="0" eaLnBrk="1" fontAlgn="auto" hangingPunct="1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zh-TW" dirty="0" smtClean="0">
                <a:solidFill>
                  <a:srgbClr val="C00000"/>
                </a:solidFill>
                <a:ea typeface="新細明體" pitchFamily="18" charset="-120"/>
              </a:rPr>
              <a:t>Find the median.</a:t>
            </a: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TW" sz="2800" dirty="0" smtClean="0">
                <a:ea typeface="新細明體" pitchFamily="18" charset="-120"/>
              </a:rPr>
              <a:t>Sort in ascending order.</a:t>
            </a:r>
          </a:p>
          <a:p>
            <a:pPr marL="400050" lvl="1" indent="0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TW" dirty="0" smtClean="0">
                <a:ea typeface="新細明體" pitchFamily="18" charset="-120"/>
              </a:rPr>
              <a:t>292, 300, 311, </a:t>
            </a:r>
            <a:r>
              <a:rPr lang="en-US" altLang="zh-TW" b="1" dirty="0" smtClean="0">
                <a:solidFill>
                  <a:srgbClr val="C00000"/>
                </a:solidFill>
                <a:ea typeface="新細明體" pitchFamily="18" charset="-120"/>
              </a:rPr>
              <a:t>401</a:t>
            </a:r>
            <a:r>
              <a:rPr lang="en-US" altLang="zh-TW" dirty="0" smtClean="0">
                <a:ea typeface="新細明體" pitchFamily="18" charset="-120"/>
              </a:rPr>
              <a:t>, 596, 618, 713</a:t>
            </a:r>
          </a:p>
          <a:p>
            <a:pPr marL="400050" lvl="1" indent="0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altLang="zh-TW" sz="1800" dirty="0" smtClean="0">
              <a:ea typeface="新細明體" pitchFamily="18" charset="-120"/>
            </a:endParaRP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TW" sz="2800" dirty="0" smtClean="0">
                <a:ea typeface="新細明體" pitchFamily="18" charset="-120"/>
              </a:rPr>
              <a:t>Select the middle value.</a:t>
            </a:r>
          </a:p>
          <a:p>
            <a:pPr marL="400050" lvl="1" indent="0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TW" dirty="0" smtClean="0">
                <a:ea typeface="新細明體" pitchFamily="18" charset="-120"/>
              </a:rPr>
              <a:t>MD = 401</a:t>
            </a: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TW" sz="2800" dirty="0" smtClean="0">
              <a:ea typeface="新細明體" pitchFamily="18" charset="-12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89C92F-A8E1-41FB-B7E4-DA78DD078ADB}" type="slidenum">
              <a:rPr lang="en-US" altLang="zh-TW"/>
              <a:pPr>
                <a:defRPr/>
              </a:pPr>
              <a:t>18</a:t>
            </a:fld>
            <a:endParaRPr lang="en-US" altLang="zh-TW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657600" y="5410200"/>
            <a:ext cx="4443413" cy="5238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800"/>
              <a:t>The median is 401 rooms.</a:t>
            </a:r>
          </a:p>
        </p:txBody>
      </p: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rot="5400000" flipH="1" flipV="1">
            <a:off x="3277394" y="4723606"/>
            <a:ext cx="457200" cy="158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7848600" cy="4114800"/>
          </a:xfrm>
        </p:spPr>
        <p:txBody>
          <a:bodyPr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TW" sz="2400" dirty="0" smtClean="0">
                <a:ea typeface="新細明體" pitchFamily="18" charset="-120"/>
              </a:rPr>
              <a:t>The number of tornadoes that have occurred in the United States over an 8-year period follows. Find the median. </a:t>
            </a: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TW" sz="2400" b="1" dirty="0" smtClean="0">
                <a:solidFill>
                  <a:schemeClr val="bg2">
                    <a:lumMod val="25000"/>
                  </a:schemeClr>
                </a:solidFill>
                <a:ea typeface="新細明體" pitchFamily="18" charset="-120"/>
              </a:rPr>
              <a:t>      684, 764, 656, 702, 856, 1133, 1132, 1303</a:t>
            </a:r>
          </a:p>
          <a:p>
            <a:pPr marL="400050" lvl="1" indent="0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altLang="zh-TW" sz="1100" dirty="0" smtClean="0">
              <a:ea typeface="新細明體" pitchFamily="18" charset="-120"/>
            </a:endParaRP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TW" sz="2800" dirty="0" smtClean="0">
                <a:ea typeface="新細明體" pitchFamily="18" charset="-120"/>
              </a:rPr>
              <a:t>Find the average of the two middle values.</a:t>
            </a:r>
          </a:p>
          <a:p>
            <a:pPr marL="400050" lvl="1" indent="0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TW" dirty="0" smtClean="0">
                <a:ea typeface="新細明體" pitchFamily="18" charset="-120"/>
              </a:rPr>
              <a:t>656, 684, 702, </a:t>
            </a:r>
            <a:r>
              <a:rPr lang="en-US" altLang="zh-TW" b="1" dirty="0" smtClean="0">
                <a:solidFill>
                  <a:srgbClr val="C00000"/>
                </a:solidFill>
                <a:ea typeface="新細明體" pitchFamily="18" charset="-120"/>
              </a:rPr>
              <a:t>764</a:t>
            </a:r>
            <a:r>
              <a:rPr lang="en-US" altLang="zh-TW" dirty="0" smtClean="0">
                <a:ea typeface="新細明體" pitchFamily="18" charset="-120"/>
              </a:rPr>
              <a:t>,</a:t>
            </a:r>
            <a:r>
              <a:rPr lang="en-US" altLang="zh-TW" b="1" dirty="0" smtClean="0">
                <a:solidFill>
                  <a:srgbClr val="C00000"/>
                </a:solidFill>
                <a:ea typeface="新細明體" pitchFamily="18" charset="-120"/>
              </a:rPr>
              <a:t> 856</a:t>
            </a:r>
            <a:r>
              <a:rPr lang="en-US" altLang="zh-TW" dirty="0" smtClean="0">
                <a:ea typeface="新細明體" pitchFamily="18" charset="-120"/>
              </a:rPr>
              <a:t>, 1132, 1133, 1303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EDFAB4-8B79-46E7-881A-F1E6BE754D20}" type="slidenum">
              <a:rPr lang="en-US" altLang="zh-TW"/>
              <a:pPr>
                <a:defRPr/>
              </a:pPr>
              <a:t>19</a:t>
            </a:fld>
            <a:endParaRPr lang="en-US" altLang="zh-TW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295400" y="5648325"/>
            <a:ext cx="6765925" cy="5238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800"/>
              <a:t>The median number of tornadoes is 810.</a:t>
            </a:r>
          </a:p>
        </p:txBody>
      </p: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rot="5400000" flipH="1" flipV="1">
            <a:off x="3413125" y="4456113"/>
            <a:ext cx="366713" cy="158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914400" y="4724400"/>
          <a:ext cx="3913188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Equation" r:id="rId4" imgW="1892160" imgH="393480" progId="">
                  <p:embed/>
                </p:oleObj>
              </mc:Choice>
              <mc:Fallback>
                <p:oleObj name="Equation" r:id="rId4" imgW="1892160" imgH="39348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724400"/>
                        <a:ext cx="3913188" cy="814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rot="5400000" flipH="1" flipV="1">
            <a:off x="4097338" y="4464050"/>
            <a:ext cx="366712" cy="158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33400" y="45720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125000"/>
              </a:lnSpc>
              <a:defRPr/>
            </a:pPr>
            <a:r>
              <a:rPr lang="en-US" altLang="zh-TW" sz="2800" kern="0" dirty="0">
                <a:latin typeface="+mj-lt"/>
                <a:cs typeface="+mj-cs"/>
              </a:rPr>
              <a:t>Example </a:t>
            </a:r>
            <a:r>
              <a:rPr lang="en-US" altLang="zh-TW" sz="2800" kern="0" dirty="0" smtClean="0">
                <a:latin typeface="+mj-lt"/>
                <a:cs typeface="+mj-cs"/>
              </a:rPr>
              <a:t>4:</a:t>
            </a:r>
            <a:r>
              <a:rPr lang="en-US" altLang="zh-TW" sz="2800" b="1" dirty="0" smtClean="0">
                <a:solidFill>
                  <a:schemeClr val="accent1">
                    <a:lumMod val="75000"/>
                  </a:schemeClr>
                </a:solidFill>
              </a:rPr>
              <a:t>Tornadoes </a:t>
            </a:r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</a:rPr>
              <a:t>in the U.S</a:t>
            </a:r>
            <a:r>
              <a:rPr lang="en-US" altLang="zh-TW" sz="28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altLang="zh-TW" sz="3600" b="1" kern="0" dirty="0">
              <a:solidFill>
                <a:schemeClr val="accent1">
                  <a:lumMod val="75000"/>
                </a:schemeClr>
              </a:solidFill>
              <a:latin typeface="+mj-lt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BF0587-0E1C-4BD8-8742-11E6A10F2156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3392" t="26316" r="23002" b="31286"/>
          <a:stretch/>
        </p:blipFill>
        <p:spPr>
          <a:xfrm>
            <a:off x="838200" y="1524000"/>
            <a:ext cx="664779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5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914400"/>
          </a:xfrm>
        </p:spPr>
        <p:txBody>
          <a:bodyPr/>
          <a:lstStyle/>
          <a:p>
            <a:pPr algn="ctr" eaLnBrk="1" hangingPunct="1"/>
            <a:r>
              <a:rPr lang="en-US" altLang="zh-TW" sz="4000" smtClean="0">
                <a:ea typeface="新細明體" pitchFamily="18" charset="-120"/>
              </a:rPr>
              <a:t>Mode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153400" cy="44958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The</a:t>
            </a:r>
            <a:r>
              <a:rPr lang="en-US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mode </a:t>
            </a:r>
            <a:r>
              <a:rPr lang="en-US" dirty="0" smtClean="0"/>
              <a:t>is the value that occurs most often in a data set.</a:t>
            </a:r>
          </a:p>
          <a:p>
            <a:pPr marL="274320" indent="-274320" eaLnBrk="1" fontAlgn="auto" hangingPunct="1"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It is sometimes said to be the most typical case.</a:t>
            </a:r>
          </a:p>
          <a:p>
            <a:pPr marL="274320" indent="-274320" eaLnBrk="1" fontAlgn="auto" hangingPunct="1"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There may be no mode, one mode (</a:t>
            </a:r>
            <a:r>
              <a:rPr lang="en-US" dirty="0" err="1" smtClean="0"/>
              <a:t>unimodal</a:t>
            </a:r>
            <a:r>
              <a:rPr lang="en-US" dirty="0" smtClean="0"/>
              <a:t>), two modes (bimodal), or many modes (multimodal).  </a:t>
            </a:r>
          </a:p>
        </p:txBody>
      </p:sp>
      <p:sp>
        <p:nvSpPr>
          <p:cNvPr id="4403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02C5EC-6621-43C8-9762-25DA7EFCAD2C}" type="slidenum">
              <a:rPr lang="en-US" altLang="zh-TW"/>
              <a:pPr>
                <a:defRPr/>
              </a:pPr>
              <a:t>20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zh-TW" sz="3600" dirty="0" smtClean="0">
                <a:ea typeface="新細明體" pitchFamily="18" charset="-120"/>
              </a:rPr>
              <a:t>Example 3-6: NFL Signing Bonuses</a:t>
            </a:r>
            <a:r>
              <a:rPr lang="en-US" altLang="zh-TW" sz="2000" dirty="0" smtClean="0">
                <a:ea typeface="新細明體" pitchFamily="18" charset="-120"/>
              </a:rPr>
              <a:t> </a:t>
            </a:r>
            <a:endParaRPr lang="en-US" altLang="zh-TW" sz="3600" dirty="0" smtClean="0">
              <a:ea typeface="新細明體" pitchFamily="18" charset="-12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371600"/>
            <a:ext cx="7924800" cy="42672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800" smtClean="0">
                <a:ea typeface="新細明體" pitchFamily="18" charset="-120"/>
              </a:rPr>
              <a:t>Find the mode of the signing bonuses of eight NFL players for a specific year.  The bonuses in millions of dollars are</a:t>
            </a:r>
          </a:p>
          <a:p>
            <a:pPr marL="400050" lvl="1" indent="0" eaLnBrk="1" hangingPunct="1">
              <a:buFont typeface="Wingdings" pitchFamily="2" charset="2"/>
              <a:buNone/>
            </a:pPr>
            <a:r>
              <a:rPr lang="en-US" altLang="zh-TW" smtClean="0">
                <a:ea typeface="新細明體" pitchFamily="18" charset="-120"/>
              </a:rPr>
              <a:t>18.0, 14.0, 34.5, 10, 11.3, 10, 12.4, 10</a:t>
            </a:r>
          </a:p>
          <a:p>
            <a:pPr marL="400050" lvl="1" indent="0" eaLnBrk="1" hangingPunct="1">
              <a:buFont typeface="Wingdings" pitchFamily="2" charset="2"/>
              <a:buNone/>
            </a:pPr>
            <a:endParaRPr lang="en-US" altLang="zh-TW" sz="1100" smtClean="0">
              <a:ea typeface="新細明體" pitchFamily="18" charset="-120"/>
            </a:endParaRP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800" smtClean="0">
                <a:ea typeface="新細明體" pitchFamily="18" charset="-120"/>
              </a:rPr>
              <a:t>You may find it easier to sort first.</a:t>
            </a:r>
          </a:p>
          <a:p>
            <a:pPr marL="400050" lvl="1" indent="0" eaLnBrk="1" hangingPunct="1">
              <a:buFont typeface="Wingdings" pitchFamily="2" charset="2"/>
              <a:buNone/>
            </a:pPr>
            <a:r>
              <a:rPr lang="en-US" altLang="zh-TW" smtClean="0">
                <a:ea typeface="新細明體" pitchFamily="18" charset="-120"/>
              </a:rPr>
              <a:t>10, 10, 10, 11.3, 12.4, 14.0, 18.0, 34.5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US" altLang="zh-TW" sz="1800" smtClean="0">
              <a:ea typeface="新細明體" pitchFamily="18" charset="-120"/>
            </a:endParaRP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800" smtClean="0">
                <a:ea typeface="新細明體" pitchFamily="18" charset="-120"/>
              </a:rPr>
              <a:t>Select the value that occurs the most.</a:t>
            </a: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873212-8029-4CE3-A9E1-92258191BBE9}" type="slidenum">
              <a:rPr lang="en-US" altLang="zh-TW"/>
              <a:pPr>
                <a:defRPr/>
              </a:pPr>
              <a:t>21</a:t>
            </a:fld>
            <a:endParaRPr lang="en-US" altLang="zh-TW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057400" y="5572125"/>
            <a:ext cx="5045075" cy="5238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2800" dirty="0"/>
              <a:t>The mode is 10 million dollars.</a:t>
            </a:r>
          </a:p>
        </p:txBody>
      </p: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rot="5400000" flipH="1" flipV="1">
            <a:off x="1327150" y="4373563"/>
            <a:ext cx="366713" cy="158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rot="5400000" flipH="1" flipV="1">
            <a:off x="1812925" y="4373563"/>
            <a:ext cx="366713" cy="158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0" name="Straight Arrow Connector 9"/>
          <p:cNvCxnSpPr>
            <a:cxnSpLocks noChangeShapeType="1"/>
          </p:cNvCxnSpPr>
          <p:nvPr/>
        </p:nvCxnSpPr>
        <p:spPr bwMode="auto">
          <a:xfrm rot="5400000" flipH="1" flipV="1">
            <a:off x="2317750" y="4373563"/>
            <a:ext cx="366713" cy="158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zh-TW" sz="3600" dirty="0" smtClean="0">
                <a:ea typeface="新細明體" pitchFamily="18" charset="-120"/>
              </a:rPr>
              <a:t>Example: Coal Employees in PA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676400"/>
            <a:ext cx="7924800" cy="2819400"/>
          </a:xfrm>
        </p:spPr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TW" sz="2800" dirty="0" smtClean="0">
                <a:ea typeface="新細明體" pitchFamily="18" charset="-120"/>
              </a:rPr>
              <a:t>Find the mode for the number of coal employees per county for 10 selected counties in southwestern Pennsylvania.</a:t>
            </a:r>
          </a:p>
          <a:p>
            <a:pPr marL="400050" lvl="1" indent="0" eaLnBrk="1" fontAlgn="auto" hangingPunct="1">
              <a:spcBef>
                <a:spcPts val="180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TW" dirty="0" smtClean="0">
                <a:ea typeface="新細明體" pitchFamily="18" charset="-120"/>
              </a:rPr>
              <a:t>110, 731, 1031, 84, 20, 118, 1162, 1977, 103, 752</a:t>
            </a:r>
            <a:endParaRPr lang="en-US" altLang="zh-TW" sz="1100" dirty="0" smtClean="0">
              <a:ea typeface="新細明體" pitchFamily="18" charset="-120"/>
            </a:endParaRP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TW" sz="1800" dirty="0" smtClean="0">
              <a:ea typeface="新細明體" pitchFamily="18" charset="-120"/>
            </a:endParaRP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TW" sz="1800" dirty="0" smtClean="0">
              <a:ea typeface="新細明體" pitchFamily="18" charset="-120"/>
            </a:endParaRP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TW" sz="2800" dirty="0" smtClean="0">
                <a:ea typeface="新細明體" pitchFamily="18" charset="-120"/>
              </a:rPr>
              <a:t>No value occurs more than once.</a:t>
            </a: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A00013-ABDF-4A75-90A3-ACA581671649}" type="slidenum">
              <a:rPr lang="en-US" altLang="zh-TW"/>
              <a:pPr>
                <a:defRPr/>
              </a:pPr>
              <a:t>22</a:t>
            </a:fld>
            <a:endParaRPr lang="en-US" altLang="zh-TW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048000" y="4876800"/>
            <a:ext cx="3084513" cy="5238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2800"/>
              <a:t>There is no mode.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eaLnBrk="1" hangingPunct="1"/>
            <a:r>
              <a:rPr lang="en-US" altLang="zh-TW" sz="3600" dirty="0" smtClean="0">
                <a:ea typeface="新細明體" pitchFamily="18" charset="-120"/>
              </a:rPr>
              <a:t>Example 3-7: </a:t>
            </a:r>
            <a:r>
              <a:rPr lang="en-US" altLang="zh-TW" sz="3200" dirty="0" smtClean="0">
                <a:ea typeface="新細明體" pitchFamily="18" charset="-120"/>
              </a:rPr>
              <a:t>Licensed Nuclear Reactors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676400"/>
            <a:ext cx="7924800" cy="38100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800" dirty="0" smtClean="0">
                <a:ea typeface="新細明體" pitchFamily="18" charset="-120"/>
              </a:rPr>
              <a:t>The data show the number of licensed nuclear reactors in the United States for a recent 15-year period. Find the mode.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dirty="0" smtClean="0">
                <a:ea typeface="新細明體" pitchFamily="18" charset="-120"/>
              </a:rPr>
              <a:t>104 104 104 104 104 107 109 109 109 110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dirty="0" smtClean="0">
                <a:ea typeface="新細明體" pitchFamily="18" charset="-120"/>
              </a:rPr>
              <a:t>109 111 112 111 109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US" altLang="zh-TW" sz="2000" dirty="0" smtClean="0">
              <a:ea typeface="新細明體" pitchFamily="18" charset="-120"/>
            </a:endParaRP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800" dirty="0" smtClean="0">
                <a:ea typeface="新細明體" pitchFamily="18" charset="-120"/>
              </a:rPr>
              <a:t>104 and 109 both occur the most.  The data set is said to be bimodal.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5C5EA-4883-46C8-B366-47C38F571437}" type="slidenum">
              <a:rPr lang="en-US" altLang="zh-TW"/>
              <a:pPr>
                <a:defRPr/>
              </a:pPr>
              <a:t>23</a:t>
            </a:fld>
            <a:endParaRPr lang="en-US" altLang="zh-TW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133600" y="5638800"/>
            <a:ext cx="4905375" cy="5238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2800" dirty="0"/>
              <a:t>The modes are 104 and 109.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01663" y="3021013"/>
            <a:ext cx="6637337" cy="122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/>
            <a:r>
              <a:rPr lang="en-US" altLang="zh-TW" sz="2400">
                <a:solidFill>
                  <a:srgbClr val="FF0000"/>
                </a:solidFill>
              </a:rPr>
              <a:t>104 104 104 104 104 </a:t>
            </a:r>
            <a:r>
              <a:rPr lang="en-US" altLang="zh-TW" sz="2400"/>
              <a:t>107 </a:t>
            </a:r>
            <a:r>
              <a:rPr lang="en-US" altLang="zh-TW" sz="2400">
                <a:solidFill>
                  <a:srgbClr val="1818FF"/>
                </a:solidFill>
              </a:rPr>
              <a:t>109 109 109 </a:t>
            </a:r>
            <a:r>
              <a:rPr lang="en-US" altLang="zh-TW" sz="2400"/>
              <a:t>110</a:t>
            </a:r>
          </a:p>
          <a:p>
            <a:pPr lvl="1">
              <a:lnSpc>
                <a:spcPts val="3800"/>
              </a:lnSpc>
            </a:pPr>
            <a:r>
              <a:rPr lang="en-US" altLang="zh-TW" sz="2400">
                <a:solidFill>
                  <a:srgbClr val="1818FF"/>
                </a:solidFill>
              </a:rPr>
              <a:t>109</a:t>
            </a:r>
            <a:r>
              <a:rPr lang="en-US" altLang="zh-TW" sz="2400"/>
              <a:t> 111 112 111 </a:t>
            </a:r>
            <a:r>
              <a:rPr lang="en-US" altLang="zh-TW" sz="2400">
                <a:solidFill>
                  <a:srgbClr val="1818FF"/>
                </a:solidFill>
              </a:rPr>
              <a:t>109</a:t>
            </a:r>
          </a:p>
          <a:p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zh-TW" sz="3600" dirty="0" smtClean="0">
                <a:ea typeface="新細明體" pitchFamily="18" charset="-120"/>
              </a:rPr>
              <a:t>Example: Miles Run per Week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153400" cy="9906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800" smtClean="0">
                <a:ea typeface="新細明體" pitchFamily="18" charset="-120"/>
              </a:rPr>
              <a:t>Find the modal class for the frequency distribution of miles that 20 runners ran in one week.</a:t>
            </a: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9CA2AD-A4D8-497D-9FF1-0DC102614D97}" type="slidenum">
              <a:rPr lang="en-US" altLang="zh-TW"/>
              <a:pPr>
                <a:defRPr/>
              </a:pPr>
              <a:t>24</a:t>
            </a:fld>
            <a:endParaRPr lang="en-US" altLang="zh-TW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343400" y="3263900"/>
            <a:ext cx="2589213" cy="8302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400"/>
              <a:t>The modal class is</a:t>
            </a:r>
          </a:p>
          <a:p>
            <a:pPr>
              <a:defRPr/>
            </a:pPr>
            <a:r>
              <a:rPr lang="en-US" altLang="zh-TW" sz="2400"/>
              <a:t>20.5 – 25.5.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33400" y="2882900"/>
          <a:ext cx="3352800" cy="2966085"/>
        </p:xfrm>
        <a:graphic>
          <a:graphicData uri="http://schemas.openxmlformats.org/drawingml/2006/table">
            <a:tbl>
              <a:tblPr/>
              <a:tblGrid>
                <a:gridCol w="1676400"/>
                <a:gridCol w="16764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Frequency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5.5 – 10.5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D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DEFF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10.5 – 15.5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FF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15.5 – 20.5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D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DEFF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20.5 – 25.5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FF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25.5 – 30.5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D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DEFF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30.5 – 35.5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FF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35.5 – 40.5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D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DEFF"/>
                    </a:solidFill>
                  </a:tcPr>
                </a:tc>
              </a:tr>
            </a:tbl>
          </a:graphicData>
        </a:graphic>
      </p:graphicFrame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533400" y="4344988"/>
            <a:ext cx="3352800" cy="3810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419600" y="4800600"/>
            <a:ext cx="3421063" cy="12001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400"/>
              <a:t>The mode, the midpoint</a:t>
            </a:r>
          </a:p>
          <a:p>
            <a:pPr>
              <a:defRPr/>
            </a:pPr>
            <a:r>
              <a:rPr lang="en-US" altLang="zh-TW" sz="2400" dirty="0"/>
              <a:t>of the modal class, is </a:t>
            </a:r>
          </a:p>
          <a:p>
            <a:pPr>
              <a:defRPr/>
            </a:pPr>
            <a:r>
              <a:rPr lang="en-US" altLang="zh-TW" sz="2400" dirty="0"/>
              <a:t>23 miles per week.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0"/>
            <a:ext cx="8229600" cy="91440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40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itchFamily="18" charset="-120"/>
              </a:rPr>
              <a:t>Midrange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2057400"/>
            <a:ext cx="8077200" cy="11430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114000"/>
              </a:lnSpc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The</a:t>
            </a:r>
            <a:r>
              <a:rPr lang="en-US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midrange </a:t>
            </a:r>
            <a:r>
              <a:rPr lang="en-US" dirty="0" smtClean="0"/>
              <a:t>is the average of the lowest and highest values in a data set.</a:t>
            </a:r>
          </a:p>
        </p:txBody>
      </p:sp>
      <p:sp>
        <p:nvSpPr>
          <p:cNvPr id="614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07CE06-5E49-4917-91DD-1383036014BD}" type="slidenum">
              <a:rPr lang="en-US" altLang="zh-TW"/>
              <a:pPr>
                <a:defRPr/>
              </a:pPr>
              <a:t>25</a:t>
            </a:fld>
            <a:endParaRPr lang="en-US" altLang="zh-TW"/>
          </a:p>
        </p:txBody>
      </p:sp>
      <p:graphicFrame>
        <p:nvGraphicFramePr>
          <p:cNvPr id="27652" name="Object 4"/>
          <p:cNvGraphicFramePr>
            <a:graphicFrameLocks noChangeAspect="1"/>
          </p:cNvGraphicFramePr>
          <p:nvPr/>
        </p:nvGraphicFramePr>
        <p:xfrm>
          <a:off x="1447800" y="3494088"/>
          <a:ext cx="5638800" cy="145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Equation" r:id="rId4" imgW="1523880" imgH="393480" progId="">
                  <p:embed/>
                </p:oleObj>
              </mc:Choice>
              <mc:Fallback>
                <p:oleObj name="Equation" r:id="rId4" imgW="1523880" imgH="39348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494088"/>
                        <a:ext cx="5638800" cy="1458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zh-TW" sz="3600" dirty="0" smtClean="0">
                <a:ea typeface="新細明體" pitchFamily="18" charset="-120"/>
              </a:rPr>
              <a:t>Example 3-12: Bank Failure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524000"/>
            <a:ext cx="7696200" cy="23622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800" dirty="0" smtClean="0">
                <a:ea typeface="新細明體" pitchFamily="18" charset="-120"/>
              </a:rPr>
              <a:t>The number of the bank failures for a recent five-year period is shown. Find the midrange.</a:t>
            </a:r>
          </a:p>
          <a:p>
            <a:pPr marL="400050" lvl="1" indent="0" eaLnBrk="1" hangingPunct="1">
              <a:buFont typeface="Wingdings" pitchFamily="2" charset="2"/>
              <a:buNone/>
            </a:pPr>
            <a:endParaRPr lang="en-US" altLang="zh-TW" dirty="0" smtClean="0">
              <a:ea typeface="新細明體" pitchFamily="18" charset="-120"/>
            </a:endParaRPr>
          </a:p>
          <a:p>
            <a:pPr marL="400050" lvl="1" indent="0" eaLnBrk="1" hangingPunct="1">
              <a:buFont typeface="Wingdings" pitchFamily="2" charset="2"/>
              <a:buNone/>
            </a:pPr>
            <a:r>
              <a:rPr lang="en-US" altLang="zh-TW" dirty="0" smtClean="0">
                <a:ea typeface="新細明體" pitchFamily="18" charset="-120"/>
              </a:rPr>
              <a:t>3, 30, 148, 157, 71</a:t>
            </a:r>
          </a:p>
        </p:txBody>
      </p:sp>
      <p:sp>
        <p:nvSpPr>
          <p:cNvPr id="717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16046-F1D3-456B-870A-39FA46CCB4AA}" type="slidenum">
              <a:rPr lang="en-US" altLang="zh-TW"/>
              <a:pPr>
                <a:defRPr/>
              </a:pPr>
              <a:t>26</a:t>
            </a:fld>
            <a:endParaRPr lang="en-US" altLang="zh-TW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895600" y="5410200"/>
            <a:ext cx="3689280" cy="8671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252000" tIns="216000" rIns="252000" bIns="216000">
            <a:spAutoFit/>
          </a:bodyPr>
          <a:lstStyle/>
          <a:p>
            <a:pPr>
              <a:defRPr/>
            </a:pPr>
            <a:r>
              <a:rPr lang="en-US" altLang="zh-TW" sz="28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The midrange is 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80.</a:t>
            </a:r>
            <a:endParaRPr lang="en-US" altLang="zh-TW" sz="28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/>
        </p:nvGraphicFramePr>
        <p:xfrm>
          <a:off x="1905000" y="3886200"/>
          <a:ext cx="2916767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Equation" r:id="rId4" imgW="990360" imgH="342720" progId="Equation.3">
                  <p:embed/>
                </p:oleObj>
              </mc:Choice>
              <mc:Fallback>
                <p:oleObj name="Equation" r:id="rId4" imgW="990360" imgH="34272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886200"/>
                        <a:ext cx="2916767" cy="1009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91440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40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itchFamily="18" charset="-120"/>
              </a:rPr>
              <a:t>Weighted Mean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077200" cy="22860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114000"/>
              </a:lnSpc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dirty="0" smtClean="0"/>
              <a:t>Find the</a:t>
            </a:r>
            <a:r>
              <a:rPr lang="en-US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weighted mean </a:t>
            </a:r>
            <a:r>
              <a:rPr lang="en-US" sz="2800" dirty="0" smtClean="0"/>
              <a:t>of a variable by multiplying each value by its corresponding weight and dividing the sum of the products by the sum of the weights.</a:t>
            </a:r>
          </a:p>
        </p:txBody>
      </p:sp>
      <p:sp>
        <p:nvSpPr>
          <p:cNvPr id="819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47E2EE-92B6-4518-ABEF-C70D34CCE947}" type="slidenum">
              <a:rPr lang="en-US" altLang="zh-TW"/>
              <a:pPr>
                <a:defRPr/>
              </a:pPr>
              <a:t>27</a:t>
            </a:fld>
            <a:endParaRPr lang="en-US" altLang="zh-TW"/>
          </a:p>
        </p:txBody>
      </p:sp>
      <p:graphicFrame>
        <p:nvGraphicFramePr>
          <p:cNvPr id="28676" name="Object 4"/>
          <p:cNvGraphicFramePr>
            <a:graphicFrameLocks noChangeAspect="1"/>
          </p:cNvGraphicFramePr>
          <p:nvPr/>
        </p:nvGraphicFramePr>
        <p:xfrm>
          <a:off x="762000" y="4343400"/>
          <a:ext cx="7467600" cy="148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Equation" r:id="rId4" imgW="2438280" imgH="482400" progId="">
                  <p:embed/>
                </p:oleObj>
              </mc:Choice>
              <mc:Fallback>
                <p:oleObj name="Equation" r:id="rId4" imgW="2438280" imgH="4824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343400"/>
                        <a:ext cx="7467600" cy="1482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305800" cy="685800"/>
          </a:xfrm>
        </p:spPr>
        <p:txBody>
          <a:bodyPr/>
          <a:lstStyle/>
          <a:p>
            <a:pPr eaLnBrk="1" hangingPunct="1"/>
            <a:r>
              <a:rPr lang="en-US" altLang="zh-TW" sz="3600" dirty="0" smtClean="0">
                <a:ea typeface="新細明體" pitchFamily="18" charset="-120"/>
              </a:rPr>
              <a:t>Example 3-14: </a:t>
            </a:r>
            <a:r>
              <a:rPr lang="en-US" altLang="zh-TW" sz="3200" dirty="0" smtClean="0">
                <a:ea typeface="新細明體" pitchFamily="18" charset="-120"/>
              </a:rPr>
              <a:t>Grade Point Average</a:t>
            </a:r>
            <a:endParaRPr lang="en-US" altLang="zh-TW" sz="3600" dirty="0" smtClean="0">
              <a:ea typeface="新細明體" pitchFamily="18" charset="-120"/>
            </a:endParaRPr>
          </a:p>
        </p:txBody>
      </p:sp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>
          <a:xfrm>
            <a:off x="498475" y="1371600"/>
            <a:ext cx="7848600" cy="5334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400" smtClean="0">
                <a:ea typeface="新細明體" pitchFamily="18" charset="-120"/>
              </a:rPr>
              <a:t>A student received the following grades.  Find the corresponding GPA.</a:t>
            </a:r>
          </a:p>
        </p:txBody>
      </p:sp>
      <p:sp>
        <p:nvSpPr>
          <p:cNvPr id="922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963F7-E010-45A7-B692-F35EFCE0AFEF}" type="slidenum">
              <a:rPr lang="en-US" altLang="zh-TW"/>
              <a:pPr>
                <a:defRPr/>
              </a:pPr>
              <a:t>28</a:t>
            </a:fld>
            <a:endParaRPr lang="en-US" altLang="zh-TW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981200" y="5724525"/>
            <a:ext cx="5264150" cy="5238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2800"/>
              <a:t>The grade point average is 2.7.</a:t>
            </a:r>
          </a:p>
        </p:txBody>
      </p: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371600" y="4421188"/>
          <a:ext cx="1600200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0" name="Equation" r:id="rId4" imgW="774360" imgH="482400" progId="">
                  <p:embed/>
                </p:oleObj>
              </mc:Choice>
              <mc:Fallback>
                <p:oleObj name="Equation" r:id="rId4" imgW="774360" imgH="4824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421188"/>
                        <a:ext cx="1600200" cy="998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447800" y="2295525"/>
          <a:ext cx="6096000" cy="1871663"/>
        </p:xfrm>
        <a:graphic>
          <a:graphicData uri="http://schemas.openxmlformats.org/drawingml/2006/table">
            <a:tbl>
              <a:tblPr/>
              <a:tblGrid>
                <a:gridCol w="2971800"/>
                <a:gridCol w="1447800"/>
                <a:gridCol w="16764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Course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Credits, </a:t>
                      </a:r>
                      <a:r>
                        <a:rPr kumimoji="0" lang="en-US" altLang="zh-TW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Grade, </a:t>
                      </a:r>
                      <a:r>
                        <a:rPr kumimoji="0" lang="en-US" altLang="zh-TW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85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Statistics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D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D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  A (4 points)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DEFF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Calculus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  C (2 points)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FF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Biology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D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D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  B (3 points)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DEFF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Physical Education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  D (1 point)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701" name="Object 3"/>
          <p:cNvGraphicFramePr>
            <a:graphicFrameLocks noChangeAspect="1"/>
          </p:cNvGraphicFramePr>
          <p:nvPr/>
        </p:nvGraphicFramePr>
        <p:xfrm>
          <a:off x="3048000" y="4497388"/>
          <a:ext cx="4541838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1" name="Equation" r:id="rId6" imgW="2197080" imgH="393480" progId="">
                  <p:embed/>
                </p:oleObj>
              </mc:Choice>
              <mc:Fallback>
                <p:oleObj name="Equation" r:id="rId6" imgW="2197080" imgH="3934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497388"/>
                        <a:ext cx="4541838" cy="814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144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40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itchFamily="18" charset="-120"/>
              </a:rPr>
              <a:t>Properties of the Mean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76400"/>
            <a:ext cx="8305800" cy="4953000"/>
          </a:xfrm>
        </p:spPr>
        <p:txBody>
          <a:bodyPr/>
          <a:lstStyle/>
          <a:p>
            <a:pPr eaLnBrk="1" hangingPunct="1">
              <a:buClr>
                <a:schemeClr val="accent1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en-US" altLang="zh-TW" dirty="0" smtClean="0">
                <a:ea typeface="新細明體" charset="-120"/>
              </a:rPr>
              <a:t>Uses all data values.</a:t>
            </a:r>
          </a:p>
          <a:p>
            <a:pPr eaLnBrk="1" hangingPunct="1">
              <a:buClr>
                <a:schemeClr val="accent1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en-US" altLang="zh-TW" dirty="0" smtClean="0">
                <a:ea typeface="新細明體" charset="-120"/>
              </a:rPr>
              <a:t>Varies less than the median or mode </a:t>
            </a:r>
          </a:p>
          <a:p>
            <a:pPr eaLnBrk="1" hangingPunct="1">
              <a:buClr>
                <a:schemeClr val="accent1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en-US" altLang="zh-TW" dirty="0" smtClean="0">
                <a:ea typeface="新細明體" charset="-120"/>
              </a:rPr>
              <a:t>Used in computing other statistics, such as the variance</a:t>
            </a:r>
          </a:p>
          <a:p>
            <a:pPr eaLnBrk="1" hangingPunct="1">
              <a:buClr>
                <a:schemeClr val="accent1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en-US" altLang="zh-TW" dirty="0" smtClean="0">
                <a:ea typeface="新細明體" charset="-120"/>
              </a:rPr>
              <a:t>Unique, usually not one of the data values</a:t>
            </a:r>
          </a:p>
          <a:p>
            <a:pPr eaLnBrk="1" hangingPunct="1">
              <a:buClr>
                <a:schemeClr val="accent1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en-US" altLang="zh-TW" dirty="0" smtClean="0">
                <a:ea typeface="新細明體" charset="-120"/>
              </a:rPr>
              <a:t>Cannot be used with open-ended classes</a:t>
            </a:r>
          </a:p>
          <a:p>
            <a:pPr eaLnBrk="1" hangingPunct="1">
              <a:buClr>
                <a:schemeClr val="accent1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en-US" altLang="zh-TW" dirty="0" smtClean="0">
                <a:ea typeface="新細明體" charset="-120"/>
              </a:rPr>
              <a:t>Affected by extremely high or low values, called outliers</a:t>
            </a:r>
          </a:p>
        </p:txBody>
      </p:sp>
      <p:sp>
        <p:nvSpPr>
          <p:cNvPr id="4915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0930F-B9F5-44E1-85DB-663466D25AA9}" type="slidenum">
              <a:rPr lang="en-US" altLang="zh-TW" smtClean="0"/>
              <a:pPr>
                <a:defRPr/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04850"/>
            <a:ext cx="8229600" cy="742950"/>
          </a:xfrm>
        </p:spPr>
        <p:txBody>
          <a:bodyPr/>
          <a:lstStyle/>
          <a:p>
            <a:pPr algn="ctr" eaLnBrk="1" hangingPunct="1"/>
            <a:r>
              <a:rPr lang="en-US" altLang="zh-TW" smtClean="0">
                <a:ea typeface="新細明體" pitchFamily="18" charset="-120"/>
              </a:rPr>
              <a:t>Chapter 3 Overview</a:t>
            </a:r>
          </a:p>
        </p:txBody>
      </p:sp>
      <p:sp>
        <p:nvSpPr>
          <p:cNvPr id="35843" name="Rectangle 6"/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7391400" cy="4724400"/>
          </a:xfrm>
        </p:spPr>
        <p:txBody>
          <a:bodyPr lIns="90488" tIns="44450" rIns="90488" bIns="44450"/>
          <a:lstStyle/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b="1" i="1" dirty="0" smtClean="0">
                <a:ea typeface="新細明體" pitchFamily="18" charset="-120"/>
              </a:rPr>
              <a:t>          Introduction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TW" dirty="0" smtClean="0">
                <a:ea typeface="新細明體" pitchFamily="18" charset="-120"/>
              </a:rPr>
              <a:t>3-1  Measures of </a:t>
            </a:r>
            <a:r>
              <a:rPr lang="en-US" altLang="zh-TW" b="1" dirty="0" smtClean="0">
                <a:ea typeface="新細明體" pitchFamily="18" charset="-120"/>
              </a:rPr>
              <a:t>Central Tendency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TW" dirty="0" smtClean="0">
                <a:ea typeface="新細明體" pitchFamily="18" charset="-120"/>
              </a:rPr>
              <a:t>3-2  Measures of </a:t>
            </a:r>
            <a:r>
              <a:rPr lang="en-US" altLang="zh-TW" b="1" dirty="0" smtClean="0">
                <a:ea typeface="新細明體" pitchFamily="18" charset="-120"/>
              </a:rPr>
              <a:t>Variation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TW" dirty="0" smtClean="0">
                <a:ea typeface="新細明體" pitchFamily="18" charset="-120"/>
              </a:rPr>
              <a:t>3-3  Measures of </a:t>
            </a:r>
            <a:r>
              <a:rPr lang="en-US" altLang="zh-TW" b="1" dirty="0" smtClean="0">
                <a:ea typeface="新細明體" pitchFamily="18" charset="-120"/>
              </a:rPr>
              <a:t>Position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TW" dirty="0" smtClean="0">
                <a:ea typeface="新細明體" pitchFamily="18" charset="-120"/>
              </a:rPr>
              <a:t>3-4  Exploratory Data Analysis</a:t>
            </a: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CAEA18-F02A-4B12-AC48-5518B633A32A}" type="slidenum">
              <a:rPr lang="en-US" altLang="zh-TW"/>
              <a:pPr>
                <a:defRPr/>
              </a:pPr>
              <a:t>3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144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40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itchFamily="18" charset="-120"/>
              </a:rPr>
              <a:t>Properties of the Median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8305800" cy="49530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114000"/>
              </a:lnSpc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lang="en-US" altLang="zh-TW" dirty="0" smtClean="0">
                <a:ea typeface="新細明體" pitchFamily="18" charset="-120"/>
              </a:rPr>
              <a:t>Gives the midpoint</a:t>
            </a:r>
          </a:p>
          <a:p>
            <a:pPr marL="274320" indent="-274320" eaLnBrk="1" fontAlgn="auto" hangingPunct="1">
              <a:lnSpc>
                <a:spcPct val="114000"/>
              </a:lnSpc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lang="en-US" altLang="zh-TW" dirty="0" smtClean="0">
                <a:ea typeface="新細明體" pitchFamily="18" charset="-120"/>
              </a:rPr>
              <a:t>Used when it is necessary to find out whether the data values fall into the upper half or lower half of the distribution.</a:t>
            </a:r>
          </a:p>
          <a:p>
            <a:pPr marL="274320" indent="-274320" eaLnBrk="1" fontAlgn="auto" hangingPunct="1">
              <a:lnSpc>
                <a:spcPct val="114000"/>
              </a:lnSpc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lang="en-US" altLang="zh-TW" dirty="0" smtClean="0">
                <a:ea typeface="新細明體" pitchFamily="18" charset="-120"/>
              </a:rPr>
              <a:t>Can be used for an open-ended distribution.</a:t>
            </a:r>
          </a:p>
          <a:p>
            <a:pPr marL="274320" indent="-274320" eaLnBrk="1" fontAlgn="auto" hangingPunct="1">
              <a:lnSpc>
                <a:spcPct val="114000"/>
              </a:lnSpc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lang="en-US" altLang="zh-TW" dirty="0" smtClean="0">
                <a:ea typeface="新細明體" pitchFamily="18" charset="-120"/>
              </a:rPr>
              <a:t>Affected less than the mean by extremely high or extremely low values.</a:t>
            </a:r>
          </a:p>
        </p:txBody>
      </p:sp>
      <p:sp>
        <p:nvSpPr>
          <p:cNvPr id="501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A6FC48-1D1F-4CD6-B947-AEB47E03739F}" type="slidenum">
              <a:rPr lang="en-US" altLang="zh-TW" smtClean="0"/>
              <a:pPr>
                <a:defRPr/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144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40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itchFamily="18" charset="-120"/>
              </a:rPr>
              <a:t>Properties of the Mode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76400"/>
            <a:ext cx="8305800" cy="4648200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lang="en-US" altLang="zh-TW" dirty="0" smtClean="0">
                <a:ea typeface="新細明體" charset="-120"/>
              </a:rPr>
              <a:t>Used when the most typical case is desired</a:t>
            </a:r>
          </a:p>
          <a:p>
            <a:pPr eaLnBrk="1" hangingPunct="1">
              <a:lnSpc>
                <a:spcPct val="1250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lang="en-US" altLang="zh-TW" dirty="0" smtClean="0">
                <a:ea typeface="新細明體" charset="-120"/>
              </a:rPr>
              <a:t>Easiest average to compute</a:t>
            </a:r>
          </a:p>
          <a:p>
            <a:pPr eaLnBrk="1" hangingPunct="1">
              <a:lnSpc>
                <a:spcPct val="1250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lang="en-US" altLang="zh-TW" dirty="0" smtClean="0">
                <a:ea typeface="新細明體" charset="-120"/>
              </a:rPr>
              <a:t>Can be used with nominal data</a:t>
            </a:r>
          </a:p>
          <a:p>
            <a:pPr eaLnBrk="1" hangingPunct="1">
              <a:lnSpc>
                <a:spcPct val="1250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lang="en-US" altLang="zh-TW" dirty="0" smtClean="0">
                <a:ea typeface="新細明體" charset="-120"/>
              </a:rPr>
              <a:t>Not always unique or may not exist</a:t>
            </a:r>
          </a:p>
        </p:txBody>
      </p:sp>
      <p:sp>
        <p:nvSpPr>
          <p:cNvPr id="5120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317384-7D53-4E69-BEEA-29CD8E2CC04D}" type="slidenum">
              <a:rPr lang="en-US" altLang="zh-TW" smtClean="0"/>
              <a:pPr>
                <a:defRPr/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144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40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itchFamily="18" charset="-120"/>
              </a:rPr>
              <a:t>Properties of the Midrange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52600"/>
            <a:ext cx="8305800" cy="4572000"/>
          </a:xfrm>
        </p:spPr>
        <p:txBody>
          <a:bodyPr/>
          <a:lstStyle/>
          <a:p>
            <a:pPr eaLnBrk="1" hangingPunct="1"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lang="en-US" altLang="zh-TW" dirty="0" smtClean="0">
                <a:ea typeface="新細明體" charset="-120"/>
              </a:rPr>
              <a:t>Easy to compute.</a:t>
            </a:r>
          </a:p>
          <a:p>
            <a:pPr eaLnBrk="1" hangingPunct="1"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lang="en-US" altLang="zh-TW" dirty="0" smtClean="0">
                <a:ea typeface="新細明體" charset="-120"/>
              </a:rPr>
              <a:t>Gives the midpoint.</a:t>
            </a:r>
          </a:p>
          <a:p>
            <a:pPr eaLnBrk="1" hangingPunct="1"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lang="en-US" altLang="zh-TW" dirty="0" smtClean="0">
                <a:ea typeface="新細明體" charset="-120"/>
              </a:rPr>
              <a:t>Affected by extremely high or low values in a data set</a:t>
            </a:r>
          </a:p>
        </p:txBody>
      </p:sp>
      <p:sp>
        <p:nvSpPr>
          <p:cNvPr id="5222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E96E73-01A5-4675-8433-DC3E6CFA2D2C}" type="slidenum">
              <a:rPr lang="en-US" altLang="zh-TW" smtClean="0"/>
              <a:pPr>
                <a:defRPr/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14400"/>
          </a:xfrm>
        </p:spPr>
        <p:txBody>
          <a:bodyPr/>
          <a:lstStyle/>
          <a:p>
            <a:pPr eaLnBrk="1" hangingPunct="1"/>
            <a:r>
              <a:rPr lang="en-US" altLang="zh-TW" sz="4000" smtClean="0">
                <a:ea typeface="新細明體" pitchFamily="18" charset="-120"/>
              </a:rPr>
              <a:t>Distributions</a:t>
            </a:r>
          </a:p>
        </p:txBody>
      </p:sp>
      <p:sp>
        <p:nvSpPr>
          <p:cNvPr id="5325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D7A09C-3826-4F00-B4D9-740FE1D5D499}" type="slidenum">
              <a:rPr lang="en-US" altLang="zh-TW" smtClean="0"/>
              <a:pPr>
                <a:defRPr/>
              </a:pPr>
              <a:t>33</a:t>
            </a:fld>
            <a:endParaRPr lang="en-US" altLang="zh-TW" smtClean="0"/>
          </a:p>
        </p:txBody>
      </p:sp>
      <p:pic>
        <p:nvPicPr>
          <p:cNvPr id="5734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1371600"/>
            <a:ext cx="4191000" cy="222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3810000"/>
            <a:ext cx="405288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200" y="3838575"/>
            <a:ext cx="4054475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BF0587-0E1C-4BD8-8742-11E6A10F2156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45" name="Acrobat Document" r:id="rId3" imgW="19090765" imgH="13022493" progId="AcroExch.Document.7">
                  <p:embed/>
                </p:oleObj>
              </mc:Choice>
              <mc:Fallback>
                <p:oleObj name="Acrobat Document" r:id="rId3" imgW="19090765" imgH="13022493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056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BF0587-0E1C-4BD8-8742-11E6A10F2156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  <p:pic>
        <p:nvPicPr>
          <p:cNvPr id="156678" name="Picture 6" descr="https://www.westjr.co.jp/global/tc/travel-information/routemap/kansai-airport/images/pict_2.jpg"/>
          <p:cNvPicPr>
            <a:picLocks noChangeAspect="1" noChangeArrowheads="1"/>
          </p:cNvPicPr>
          <p:nvPr/>
        </p:nvPicPr>
        <p:blipFill>
          <a:blip r:embed="rId2" cstate="print">
            <a:lum bright="-20000" contrast="30000"/>
          </a:blip>
          <a:srcRect b="-48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88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8" name="Picture 10" descr="http://upload.wikimedia.org/wikipedia/commons/f/fd/Kansai_closeup.jpg"/>
          <p:cNvPicPr>
            <a:picLocks noChangeAspect="1" noChangeArrowheads="1"/>
          </p:cNvPicPr>
          <p:nvPr/>
        </p:nvPicPr>
        <p:blipFill>
          <a:blip r:embed="rId2" cstate="print"/>
          <a:srcRect l="6604" t="19702" b="7441"/>
          <a:stretch>
            <a:fillRect/>
          </a:stretch>
        </p:blipFill>
        <p:spPr bwMode="auto">
          <a:xfrm>
            <a:off x="0" y="2971800"/>
            <a:ext cx="6645275" cy="3886200"/>
          </a:xfrm>
          <a:prstGeom prst="rect">
            <a:avLst/>
          </a:prstGeom>
          <a:noFill/>
          <a:scene3d>
            <a:camera prst="orthographicFront">
              <a:rot lat="10800000" lon="0" rev="0"/>
            </a:camera>
            <a:lightRig rig="threePt" dir="t"/>
          </a:scene3d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BF0587-0E1C-4BD8-8742-11E6A10F2156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  <p:pic>
        <p:nvPicPr>
          <p:cNvPr id="181252" name="Picture 4" descr="https://sp.yimg.com/ib/th?id=HN.608017419241653623&amp;pid=15.1&amp;P=0"/>
          <p:cNvPicPr>
            <a:picLocks noChangeAspect="1" noChangeArrowheads="1"/>
          </p:cNvPicPr>
          <p:nvPr/>
        </p:nvPicPr>
        <p:blipFill>
          <a:blip r:embed="rId3" cstate="print">
            <a:lum bright="-20000" contrast="10000"/>
          </a:blip>
          <a:srcRect/>
          <a:stretch>
            <a:fillRect/>
          </a:stretch>
        </p:blipFill>
        <p:spPr bwMode="auto">
          <a:xfrm>
            <a:off x="4419600" y="3886200"/>
            <a:ext cx="4629870" cy="2971800"/>
          </a:xfrm>
          <a:prstGeom prst="rect">
            <a:avLst/>
          </a:prstGeom>
          <a:noFill/>
        </p:spPr>
      </p:pic>
      <p:pic>
        <p:nvPicPr>
          <p:cNvPr id="181254" name="Picture 6" descr="http://orabel.files.wordpress.com/2012/03/kansai-airpor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1"/>
            <a:ext cx="4724400" cy="3544098"/>
          </a:xfrm>
          <a:prstGeom prst="rect">
            <a:avLst/>
          </a:prstGeom>
          <a:noFill/>
          <a:scene3d>
            <a:camera prst="orthographicFront">
              <a:rot lat="0" lon="1080000" rev="0"/>
            </a:camera>
            <a:lightRig rig="threePt" dir="t"/>
          </a:scene3d>
        </p:spPr>
      </p:pic>
      <p:pic>
        <p:nvPicPr>
          <p:cNvPr id="226306" name="Picture 2" descr="Osaka_kansai_international_airporti_2033_0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" y="0"/>
            <a:ext cx="9201150" cy="3200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824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8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8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標題 1"/>
          <p:cNvSpPr>
            <a:spLocks noGrp="1"/>
          </p:cNvSpPr>
          <p:nvPr>
            <p:ph type="ctrTitle"/>
          </p:nvPr>
        </p:nvSpPr>
        <p:spPr>
          <a:xfrm>
            <a:off x="1828800" y="1828800"/>
            <a:ext cx="53340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 smtClean="0">
                <a:latin typeface="Verdana" pitchFamily="34" charset="0"/>
                <a:ea typeface="新細明體" pitchFamily="18" charset="-120"/>
              </a:rPr>
              <a:t>Section 3-2</a:t>
            </a:r>
            <a:endParaRPr lang="zh-TW" altLang="en-US" dirty="0" smtClean="0">
              <a:latin typeface="Verdana" pitchFamily="34" charset="0"/>
              <a:ea typeface="新細明體" pitchFamily="18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" y="4191000"/>
            <a:ext cx="8763000" cy="1752600"/>
          </a:xfrm>
        </p:spPr>
        <p:txBody>
          <a:bodyPr/>
          <a:lstStyle/>
          <a:p>
            <a:pPr marR="0" eaLnBrk="1" hangingPunct="1">
              <a:defRPr/>
            </a:pPr>
            <a:r>
              <a:rPr lang="en-US" altLang="zh-TW" smtClean="0">
                <a:solidFill>
                  <a:srgbClr val="01181F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charset="-120"/>
              </a:rPr>
              <a:t>Measures of Variation</a:t>
            </a:r>
            <a:endParaRPr lang="zh-TW" altLang="en-US" smtClean="0">
              <a:solidFill>
                <a:srgbClr val="01181F"/>
              </a:solidFill>
              <a:effectLst>
                <a:outerShdw blurRad="38100" dist="38100" dir="2700000" algn="tl">
                  <a:srgbClr val="FFFFFF"/>
                </a:outerShdw>
              </a:effectLst>
              <a:ea typeface="新細明體" charset="-120"/>
            </a:endParaRPr>
          </a:p>
        </p:txBody>
      </p:sp>
      <p:sp>
        <p:nvSpPr>
          <p:cNvPr id="54277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16AD5A-05DF-4611-9221-7D66D51EF9DE}" type="slidenum">
              <a:rPr lang="en-US" altLang="zh-TW"/>
              <a:pPr>
                <a:defRPr/>
              </a:pPr>
              <a:t>37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144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40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itchFamily="18" charset="-120"/>
              </a:rPr>
              <a:t>Measures of Variation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8153400" cy="4953000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mtClean="0">
                <a:ea typeface="新細明體" pitchFamily="18" charset="-120"/>
              </a:rPr>
              <a:t>How Can We Measure Variability?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altLang="zh-TW" sz="3200" smtClean="0">
                <a:ea typeface="新細明體" pitchFamily="18" charset="-120"/>
              </a:rPr>
              <a:t>Range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altLang="zh-TW" sz="3200" smtClean="0">
                <a:ea typeface="新細明體" pitchFamily="18" charset="-120"/>
              </a:rPr>
              <a:t>Variance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altLang="zh-TW" sz="3200" smtClean="0">
                <a:ea typeface="新細明體" pitchFamily="18" charset="-120"/>
              </a:rPr>
              <a:t>Standard Deviation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altLang="zh-TW" sz="3200" smtClean="0">
                <a:ea typeface="新細明體" pitchFamily="18" charset="-120"/>
              </a:rPr>
              <a:t>Coefficient of Variation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altLang="zh-TW" sz="3200" smtClean="0">
                <a:ea typeface="新細明體" pitchFamily="18" charset="-120"/>
              </a:rPr>
              <a:t>Chebyshev’s Theorem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altLang="zh-TW" sz="3200" smtClean="0">
                <a:ea typeface="新細明體" pitchFamily="18" charset="-120"/>
              </a:rPr>
              <a:t>Empirical Rule (Normal)</a:t>
            </a:r>
            <a:endParaRPr lang="en-US" altLang="zh-TW" sz="3200" b="1" i="1" smtClean="0">
              <a:ea typeface="新細明體" pitchFamily="18" charset="-120"/>
            </a:endParaRPr>
          </a:p>
        </p:txBody>
      </p:sp>
      <p:sp>
        <p:nvSpPr>
          <p:cNvPr id="5530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E24C8B-1185-43EC-8292-DCA7CF6BE456}" type="slidenum">
              <a:rPr lang="en-US" altLang="zh-TW" smtClean="0"/>
              <a:pPr>
                <a:defRPr/>
              </a:pPr>
              <a:t>38</a:t>
            </a:fld>
            <a:endParaRPr lang="en-US" altLang="zh-TW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BF0587-0E1C-4BD8-8742-11E6A10F2156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  <p:pic>
        <p:nvPicPr>
          <p:cNvPr id="184322" name="Picture 2" descr="C:\DATA\Photo\2007_6日本京都自助旅行\DSC005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pPr algn="ctr" eaLnBrk="1" hangingPunct="1"/>
            <a:r>
              <a:rPr lang="en-US" altLang="zh-TW" smtClean="0">
                <a:ea typeface="新細明體" pitchFamily="18" charset="-120"/>
              </a:rPr>
              <a:t>Chapter 3 Objectives</a:t>
            </a:r>
          </a:p>
        </p:txBody>
      </p:sp>
      <p:sp>
        <p:nvSpPr>
          <p:cNvPr id="3277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BAF13-64ED-45E9-8001-D05B9F370E62}" type="slidenum">
              <a:rPr lang="en-US" altLang="zh-TW"/>
              <a:pPr>
                <a:defRPr/>
              </a:pPr>
              <a:t>4</a:t>
            </a:fld>
            <a:endParaRPr lang="en-US" altLang="zh-TW"/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457200" y="1524000"/>
            <a:ext cx="8077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spcBef>
                <a:spcPts val="1800"/>
              </a:spcBef>
              <a:buClr>
                <a:schemeClr val="tx1"/>
              </a:buClr>
              <a:buFont typeface="Wingdings" pitchFamily="2" charset="2"/>
              <a:buAutoNum type="arabicPeriod"/>
            </a:pPr>
            <a:r>
              <a:rPr lang="en-US" altLang="zh-TW" sz="2600" dirty="0"/>
              <a:t>Summarize data using measures of central tendency.</a:t>
            </a:r>
          </a:p>
          <a:p>
            <a:pPr marL="533400" indent="-533400" eaLnBrk="1" hangingPunct="1">
              <a:spcBef>
                <a:spcPts val="1800"/>
              </a:spcBef>
              <a:buClr>
                <a:schemeClr val="tx1"/>
              </a:buClr>
              <a:buFont typeface="Wingdings" pitchFamily="2" charset="2"/>
              <a:buAutoNum type="arabicPeriod"/>
            </a:pPr>
            <a:r>
              <a:rPr lang="en-US" altLang="zh-TW" sz="2600" dirty="0"/>
              <a:t>Describe data using measures of variation.</a:t>
            </a:r>
          </a:p>
          <a:p>
            <a:pPr marL="533400" indent="-533400" eaLnBrk="1" hangingPunct="1">
              <a:spcBef>
                <a:spcPts val="1800"/>
              </a:spcBef>
              <a:buClr>
                <a:schemeClr val="tx1"/>
              </a:buClr>
              <a:buFont typeface="Wingdings" pitchFamily="2" charset="2"/>
              <a:buAutoNum type="arabicPeriod"/>
            </a:pPr>
            <a:r>
              <a:rPr lang="en-US" altLang="zh-TW" sz="2600" dirty="0"/>
              <a:t>Identify the position of a data value in a data set.</a:t>
            </a:r>
          </a:p>
          <a:p>
            <a:pPr marL="533400" indent="-533400" eaLnBrk="1" hangingPunct="1">
              <a:spcBef>
                <a:spcPts val="1800"/>
              </a:spcBef>
              <a:buClr>
                <a:schemeClr val="tx1"/>
              </a:buClr>
              <a:buFont typeface="Wingdings" pitchFamily="2" charset="2"/>
              <a:buAutoNum type="arabicPeriod"/>
            </a:pPr>
            <a:r>
              <a:rPr lang="en-US" altLang="zh-TW" sz="2600" dirty="0"/>
              <a:t>Use </a:t>
            </a:r>
            <a:r>
              <a:rPr lang="en-US" altLang="zh-TW" sz="2600" b="1" dirty="0" err="1"/>
              <a:t>boxplots</a:t>
            </a:r>
            <a:r>
              <a:rPr lang="en-US" altLang="zh-TW" sz="2600" dirty="0"/>
              <a:t> and </a:t>
            </a:r>
            <a:r>
              <a:rPr lang="en-US" altLang="zh-TW" sz="2600" b="1" dirty="0"/>
              <a:t>five-number summaries </a:t>
            </a:r>
            <a:r>
              <a:rPr lang="en-US" altLang="zh-TW" sz="2600" dirty="0"/>
              <a:t>to discover various aspects of data.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9144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40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新細明體" pitchFamily="18" charset="-120"/>
              </a:rPr>
              <a:t>Measures of Variation: Range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2057400"/>
            <a:ext cx="8153400" cy="38100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The</a:t>
            </a:r>
            <a:r>
              <a:rPr lang="en-US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range </a:t>
            </a:r>
            <a:r>
              <a:rPr lang="en-US" dirty="0" smtClean="0"/>
              <a:t>is the difference between the highest and lowest values in a data set.  </a:t>
            </a:r>
          </a:p>
        </p:txBody>
      </p:sp>
      <p:graphicFrame>
        <p:nvGraphicFramePr>
          <p:cNvPr id="31750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2133600" y="3686175"/>
          <a:ext cx="4494213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Equation" r:id="rId4" imgW="1371600" imgH="203040" progId="">
                  <p:embed/>
                </p:oleObj>
              </mc:Choice>
              <mc:Fallback>
                <p:oleObj name="Equation" r:id="rId4" imgW="1371600" imgH="20304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686175"/>
                        <a:ext cx="4494213" cy="665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A7E789-D7BB-41E9-81BD-08ABEE3D31A8}" type="slidenum">
              <a:rPr lang="en-US" altLang="zh-TW" smtClean="0"/>
              <a:pPr>
                <a:defRPr/>
              </a:pPr>
              <a:t>40</a:t>
            </a:fld>
            <a:endParaRPr lang="en-US" altLang="zh-TW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zh-TW" sz="3600" dirty="0" smtClean="0">
                <a:ea typeface="新細明體" pitchFamily="18" charset="-120"/>
              </a:rPr>
              <a:t>Example 3-15/16: Outdoor Paint</a:t>
            </a:r>
            <a:r>
              <a:rPr lang="en-US" altLang="zh-TW" sz="2000" dirty="0" smtClean="0">
                <a:ea typeface="新細明體" pitchFamily="18" charset="-120"/>
              </a:rPr>
              <a:t> </a:t>
            </a:r>
            <a:endParaRPr lang="en-US" altLang="zh-TW" sz="3600" dirty="0" smtClean="0">
              <a:ea typeface="新細明體" pitchFamily="18" charset="-120"/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498475" y="1447800"/>
            <a:ext cx="8035925" cy="2286000"/>
          </a:xfrm>
        </p:spPr>
        <p:txBody>
          <a:bodyPr/>
          <a:lstStyle/>
          <a:p>
            <a:pPr marL="0" indent="0" eaLnBrk="1" hangingPunct="1">
              <a:lnSpc>
                <a:spcPct val="114000"/>
              </a:lnSpc>
              <a:buFont typeface="Wingdings" pitchFamily="2" charset="2"/>
              <a:buNone/>
            </a:pPr>
            <a:r>
              <a:rPr lang="en-US" altLang="zh-TW" sz="2200" smtClean="0">
                <a:ea typeface="新細明體" pitchFamily="18" charset="-120"/>
              </a:rPr>
              <a:t>Two experimental brands of outdoor paint are tested to see how long each will last before fading.  Six cans of each brand constitute a small population. The results (in months) are shown. Find the mean and range of each group.</a:t>
            </a: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A6A688-3522-42BF-ABBD-224C3B45C6CF}" type="slidenum">
              <a:rPr lang="en-US" altLang="zh-TW"/>
              <a:pPr>
                <a:defRPr/>
              </a:pPr>
              <a:t>41</a:t>
            </a:fld>
            <a:endParaRPr lang="en-US" altLang="zh-TW"/>
          </a:p>
        </p:txBody>
      </p:sp>
      <p:graphicFrame>
        <p:nvGraphicFramePr>
          <p:cNvPr id="6" name="Table 10"/>
          <p:cNvGraphicFramePr>
            <a:graphicFrameLocks noGrp="1"/>
          </p:cNvGraphicFramePr>
          <p:nvPr/>
        </p:nvGraphicFramePr>
        <p:xfrm>
          <a:off x="3048000" y="3200400"/>
          <a:ext cx="37338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769"/>
                <a:gridCol w="181903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Brand</a:t>
                      </a:r>
                      <a:r>
                        <a:rPr lang="en-US" sz="2400" baseline="0" dirty="0" smtClean="0"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 A</a:t>
                      </a:r>
                      <a:endParaRPr lang="en-US" sz="2400" dirty="0"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Brand B</a:t>
                      </a:r>
                      <a:endParaRPr lang="en-US" sz="2400" dirty="0"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10</a:t>
                      </a:r>
                      <a:endParaRPr lang="en-US" sz="2400" dirty="0"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35</a:t>
                      </a:r>
                      <a:endParaRPr lang="en-US" sz="2400" dirty="0"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60</a:t>
                      </a:r>
                      <a:endParaRPr lang="en-US" sz="2400" dirty="0"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45</a:t>
                      </a:r>
                      <a:endParaRPr lang="en-US" sz="2400" dirty="0"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50</a:t>
                      </a:r>
                      <a:endParaRPr lang="en-US" sz="2400" dirty="0"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30</a:t>
                      </a:r>
                      <a:endParaRPr lang="en-US" sz="2400" dirty="0"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30</a:t>
                      </a:r>
                      <a:endParaRPr lang="en-US" sz="2400" dirty="0"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35</a:t>
                      </a:r>
                      <a:endParaRPr lang="en-US" sz="2400" dirty="0"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40</a:t>
                      </a:r>
                      <a:endParaRPr lang="en-US" sz="2400" dirty="0"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40</a:t>
                      </a:r>
                      <a:endParaRPr lang="en-US" sz="2400" dirty="0"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20</a:t>
                      </a:r>
                      <a:endParaRPr lang="en-US" sz="2400" dirty="0"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25</a:t>
                      </a:r>
                      <a:endParaRPr lang="en-US" sz="2400" dirty="0"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pPr eaLnBrk="1" hangingPunct="1"/>
            <a:r>
              <a:rPr lang="en-US" altLang="zh-TW" sz="3600" smtClean="0">
                <a:ea typeface="新細明體" pitchFamily="18" charset="-120"/>
              </a:rPr>
              <a:t>Example 3-18: Outdoor Paint</a:t>
            </a:r>
          </a:p>
        </p:txBody>
      </p:sp>
      <p:sp>
        <p:nvSpPr>
          <p:cNvPr id="1126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C4F538-9E36-4D57-84D1-93AF87BB848F}" type="slidenum">
              <a:rPr lang="en-US" altLang="zh-TW"/>
              <a:pPr>
                <a:defRPr/>
              </a:pPr>
              <a:t>42</a:t>
            </a:fld>
            <a:endParaRPr lang="en-US" altLang="zh-TW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09600" y="1698625"/>
          <a:ext cx="29718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447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Brand</a:t>
                      </a:r>
                      <a:r>
                        <a:rPr lang="en-US" baseline="0" dirty="0" smtClean="0"/>
                        <a:t>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Brand 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10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60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45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25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9701" name="Object 4"/>
          <p:cNvGraphicFramePr>
            <a:graphicFrameLocks noChangeAspect="1"/>
          </p:cNvGraphicFramePr>
          <p:nvPr/>
        </p:nvGraphicFramePr>
        <p:xfrm>
          <a:off x="3784600" y="1474788"/>
          <a:ext cx="4381500" cy="141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8" name="Equation" r:id="rId4" imgW="2120760" imgH="685800" progId="">
                  <p:embed/>
                </p:oleObj>
              </mc:Choice>
              <mc:Fallback>
                <p:oleObj name="Equation" r:id="rId4" imgW="2120760" imgH="6858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4600" y="1474788"/>
                        <a:ext cx="4381500" cy="14192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3797300" y="3074988"/>
          <a:ext cx="4356100" cy="142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9" name="Equation" r:id="rId6" imgW="2108160" imgH="685800" progId="">
                  <p:embed/>
                </p:oleObj>
              </mc:Choice>
              <mc:Fallback>
                <p:oleObj name="Equation" r:id="rId6" imgW="2108160" imgH="6858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7300" y="3074988"/>
                        <a:ext cx="4356100" cy="14208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33400" y="4800600"/>
            <a:ext cx="7815263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/>
              <a:t>The average for both brands is the same, but the range</a:t>
            </a:r>
          </a:p>
          <a:p>
            <a:r>
              <a:rPr lang="en-US" altLang="zh-TW" sz="2400"/>
              <a:t>for Brand A is much greater than the range for Brand B.</a:t>
            </a:r>
          </a:p>
          <a:p>
            <a:endParaRPr lang="en-US" altLang="zh-TW" sz="2400"/>
          </a:p>
          <a:p>
            <a:r>
              <a:rPr lang="en-US" altLang="zh-TW" sz="2400"/>
              <a:t>Which brand would you buy?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BF0587-0E1C-4BD8-8742-11E6A10F2156}" type="slidenum">
              <a:rPr lang="en-US" altLang="zh-TW" smtClean="0"/>
              <a:pPr>
                <a:defRPr/>
              </a:pPr>
              <a:t>43</a:t>
            </a:fld>
            <a:endParaRPr lang="en-US" altLang="zh-TW"/>
          </a:p>
        </p:txBody>
      </p:sp>
      <p:pic>
        <p:nvPicPr>
          <p:cNvPr id="3" name="內容版面配置區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57"/>
          <a:stretch>
            <a:fillRect/>
          </a:stretch>
        </p:blipFill>
        <p:spPr>
          <a:xfrm>
            <a:off x="1323110" y="2819400"/>
            <a:ext cx="6525490" cy="1219200"/>
          </a:xfrm>
          <a:prstGeom prst="rect">
            <a:avLst/>
          </a:prstGeom>
        </p:spPr>
      </p:pic>
      <p:pic>
        <p:nvPicPr>
          <p:cNvPr id="4" name="內容版面配置區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80" b="-5954"/>
          <a:stretch>
            <a:fillRect/>
          </a:stretch>
        </p:blipFill>
        <p:spPr>
          <a:xfrm>
            <a:off x="1323110" y="4114800"/>
            <a:ext cx="6601690" cy="2192740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447800" y="914400"/>
          <a:ext cx="6477001" cy="106680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435789"/>
                <a:gridCol w="840202"/>
                <a:gridCol w="840202"/>
                <a:gridCol w="840202"/>
                <a:gridCol w="840202"/>
                <a:gridCol w="840202"/>
                <a:gridCol w="840202"/>
              </a:tblGrid>
              <a:tr h="53340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400" u="none" strike="noStrike" dirty="0" smtClean="0">
                          <a:latin typeface="+mj-lt"/>
                        </a:rPr>
                        <a:t>Brand A 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2400" u="none" strike="noStrike" dirty="0">
                          <a:latin typeface="+mj-lt"/>
                        </a:rPr>
                        <a:t>10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2400" u="none" strike="noStrike" dirty="0">
                          <a:latin typeface="+mj-lt"/>
                        </a:rPr>
                        <a:t>60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2400" u="none" strike="noStrike" dirty="0">
                          <a:latin typeface="+mj-lt"/>
                        </a:rPr>
                        <a:t>50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2400" u="none" strike="noStrike">
                          <a:latin typeface="+mj-lt"/>
                        </a:rPr>
                        <a:t>30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2400" u="none" strike="noStrike" dirty="0">
                          <a:latin typeface="+mj-lt"/>
                        </a:rPr>
                        <a:t>40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2400" u="none" strike="noStrike" dirty="0">
                          <a:latin typeface="+mj-lt"/>
                        </a:rPr>
                        <a:t>20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525" marR="9525" marT="9525" marB="0" anchor="ctr"/>
                </a:tc>
              </a:tr>
              <a:tr h="53340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400" u="none" strike="noStrike" dirty="0" smtClean="0">
                          <a:latin typeface="+mj-lt"/>
                        </a:rPr>
                        <a:t>Brand B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2400" u="none" strike="noStrike" dirty="0">
                          <a:latin typeface="+mj-lt"/>
                        </a:rPr>
                        <a:t>35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2400" u="none" strike="noStrike" dirty="0">
                          <a:latin typeface="+mj-lt"/>
                        </a:rPr>
                        <a:t>45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2400" u="none" strike="noStrike" dirty="0">
                          <a:latin typeface="+mj-lt"/>
                        </a:rPr>
                        <a:t>30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2400" u="none" strike="noStrike" dirty="0">
                          <a:latin typeface="+mj-lt"/>
                        </a:rPr>
                        <a:t>35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2400" u="none" strike="noStrike" dirty="0">
                          <a:latin typeface="+mj-lt"/>
                        </a:rPr>
                        <a:t>40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2400" u="none" strike="noStrike" dirty="0">
                          <a:latin typeface="+mj-lt"/>
                        </a:rPr>
                        <a:t>25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38200"/>
            <a:ext cx="8229600" cy="1447800"/>
          </a:xfrm>
        </p:spPr>
        <p:txBody>
          <a:bodyPr>
            <a:normAutofit/>
          </a:bodyPr>
          <a:lstStyle/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altLang="zh-TW" sz="3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新細明體" pitchFamily="18" charset="-120"/>
              </a:rPr>
              <a:t>Measures of Variation: </a:t>
            </a:r>
            <a:br>
              <a:rPr lang="en-US" altLang="zh-TW" sz="3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新細明體" pitchFamily="18" charset="-120"/>
              </a:rPr>
            </a:br>
            <a:r>
              <a:rPr lang="en-US" altLang="zh-TW" sz="40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新細明體" pitchFamily="18" charset="-120"/>
              </a:rPr>
              <a:t>          Mean Deviation</a:t>
            </a:r>
          </a:p>
        </p:txBody>
      </p:sp>
      <p:graphicFrame>
        <p:nvGraphicFramePr>
          <p:cNvPr id="12290" name="Object 2"/>
          <p:cNvGraphicFramePr>
            <a:graphicFrameLocks/>
          </p:cNvGraphicFramePr>
          <p:nvPr/>
        </p:nvGraphicFramePr>
        <p:xfrm>
          <a:off x="2743200" y="2987675"/>
          <a:ext cx="5075238" cy="310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Document" r:id="rId4" imgW="5205524" imgH="3200287" progId="Word.Document.8">
                  <p:embed/>
                </p:oleObj>
              </mc:Choice>
              <mc:Fallback>
                <p:oleObj name="Document" r:id="rId4" imgW="5205524" imgH="3200287" progId="Word.Document.8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987675"/>
                        <a:ext cx="5075238" cy="310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字方塊 14"/>
          <p:cNvSpPr txBox="1"/>
          <p:nvPr/>
        </p:nvSpPr>
        <p:spPr>
          <a:xfrm>
            <a:off x="636588" y="3216275"/>
            <a:ext cx="2513012" cy="2400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Population:</a:t>
            </a:r>
          </a:p>
          <a:p>
            <a:pPr algn="r">
              <a:defRPr/>
            </a:pPr>
            <a:endParaRPr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  <a:p>
            <a:pPr algn="r">
              <a:defRPr/>
            </a:pPr>
            <a:endParaRPr lang="en-US" altLang="zh-TW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  <a:p>
            <a:pPr algn="r">
              <a:defRPr/>
            </a:pPr>
            <a:endParaRPr lang="en-US" altLang="zh-T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  <a:p>
            <a:pPr algn="r">
              <a:defRPr/>
            </a:pPr>
            <a:r>
              <a:rPr lang="en-US" altLang="zh-T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Mean:</a:t>
            </a:r>
            <a:endParaRPr lang="zh-TW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16" name="投影片編號版面配置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D1C0BC-7715-4129-B5CB-25A907F0092A}" type="slidenum">
              <a:rPr lang="en-US" altLang="zh-TW" smtClean="0"/>
              <a:pPr>
                <a:defRPr/>
              </a:pPr>
              <a:t>44</a:t>
            </a:fld>
            <a:endParaRPr lang="en-US" altLang="zh-TW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AutoShap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990600"/>
          </a:xfrm>
        </p:spPr>
        <p:txBody>
          <a:bodyPr/>
          <a:lstStyle/>
          <a:p>
            <a:r>
              <a:rPr lang="en-US" altLang="zh-TW" smtClean="0">
                <a:ea typeface="新細明體" pitchFamily="18" charset="-120"/>
              </a:rPr>
              <a:t>EXAMPLE – Mean Deviation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86025" y="1905000"/>
            <a:ext cx="6294438" cy="17430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2000" smtClean="0">
                <a:ea typeface="新細明體" pitchFamily="18" charset="-120"/>
              </a:rPr>
              <a:t>The number of cappuccinos sold at the Starbucks location in the Taoyuan Airport between 4 and 7 p.m. for a sample of 5 days last year were </a:t>
            </a:r>
            <a:r>
              <a:rPr lang="en-US" altLang="zh-TW" sz="2000" smtClean="0">
                <a:solidFill>
                  <a:srgbClr val="FF0000"/>
                </a:solidFill>
                <a:ea typeface="新細明體" pitchFamily="18" charset="-120"/>
              </a:rPr>
              <a:t>20, 40, 50, 60, </a:t>
            </a:r>
            <a:r>
              <a:rPr lang="en-US" altLang="zh-TW" sz="2000" smtClean="0">
                <a:ea typeface="新細明體" pitchFamily="18" charset="-120"/>
              </a:rPr>
              <a:t>and</a:t>
            </a:r>
            <a:r>
              <a:rPr lang="en-US" altLang="zh-TW" sz="2000" smtClean="0">
                <a:solidFill>
                  <a:srgbClr val="FF0000"/>
                </a:solidFill>
                <a:ea typeface="新細明體" pitchFamily="18" charset="-120"/>
              </a:rPr>
              <a:t> 80</a:t>
            </a:r>
            <a:r>
              <a:rPr lang="en-US" altLang="zh-TW" sz="2000" smtClean="0">
                <a:ea typeface="新細明體" pitchFamily="18" charset="-120"/>
              </a:rPr>
              <a:t>. Determine the </a:t>
            </a:r>
            <a:r>
              <a:rPr lang="en-US" altLang="zh-TW" sz="2000" smtClean="0">
                <a:solidFill>
                  <a:schemeClr val="accent1"/>
                </a:solidFill>
                <a:ea typeface="新細明體" pitchFamily="18" charset="-120"/>
              </a:rPr>
              <a:t>mean deviation</a:t>
            </a:r>
            <a:r>
              <a:rPr lang="en-US" altLang="zh-TW" sz="2000" smtClean="0">
                <a:ea typeface="新細明體" pitchFamily="18" charset="-120"/>
              </a:rPr>
              <a:t> for the number of cappuccinos sold.</a:t>
            </a:r>
          </a:p>
        </p:txBody>
      </p:sp>
      <p:pic>
        <p:nvPicPr>
          <p:cNvPr id="147463" name="Picture 7" descr="032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0313" y="3600450"/>
            <a:ext cx="641032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5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3888" y="1833563"/>
            <a:ext cx="1800225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6" name="文字方塊 6"/>
          <p:cNvSpPr txBox="1">
            <a:spLocks noChangeArrowheads="1"/>
          </p:cNvSpPr>
          <p:nvPr/>
        </p:nvSpPr>
        <p:spPr bwMode="auto">
          <a:xfrm>
            <a:off x="533400" y="6324600"/>
            <a:ext cx="2895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Source:  Douglas</a:t>
            </a:r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5292AD-8E35-4300-84F1-D449E65933CB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7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BF0587-0E1C-4BD8-8742-11E6A10F2156}" type="slidenum">
              <a:rPr lang="en-US" altLang="zh-TW" smtClean="0"/>
              <a:pPr>
                <a:defRPr/>
              </a:pPr>
              <a:t>46</a:t>
            </a:fld>
            <a:endParaRPr lang="en-US" altLang="zh-TW"/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2" cstate="print"/>
          <a:srcRect l="20498" t="13542" r="20937" b="9375"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9144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40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新細明體" pitchFamily="18" charset="-120"/>
              </a:rPr>
              <a:t>Variance &amp; Standard Deviation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52600"/>
            <a:ext cx="7848600" cy="44958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dirty="0" smtClean="0"/>
              <a:t>The</a:t>
            </a:r>
            <a:r>
              <a:rPr lang="en-US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variance </a:t>
            </a:r>
            <a:r>
              <a:rPr lang="en-US" sz="2800" dirty="0" smtClean="0"/>
              <a:t>is the average of the squares of the distance each value is from the mean.  </a:t>
            </a:r>
          </a:p>
          <a:p>
            <a:pPr marL="274320" indent="-274320" eaLnBrk="1" fontAlgn="auto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dirty="0" smtClean="0"/>
              <a:t>The </a:t>
            </a:r>
            <a:r>
              <a:rPr lang="en-US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standard deviation</a:t>
            </a:r>
            <a:r>
              <a:rPr lang="en-US" sz="2800" dirty="0" smtClean="0"/>
              <a:t> is the square root of the variance.</a:t>
            </a:r>
          </a:p>
          <a:p>
            <a:pPr marL="274320" indent="-274320" eaLnBrk="1" fontAlgn="auto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dirty="0" smtClean="0"/>
              <a:t>The standard deviation is a measure of how spread out your data are.</a:t>
            </a:r>
          </a:p>
        </p:txBody>
      </p:sp>
      <p:sp>
        <p:nvSpPr>
          <p:cNvPr id="5837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DB577-9264-46C5-B89A-A585AED8D52E}" type="slidenum">
              <a:rPr lang="en-US" altLang="zh-TW" smtClean="0"/>
              <a:pPr>
                <a:defRPr/>
              </a:pPr>
              <a:t>47</a:t>
            </a:fld>
            <a:endParaRPr lang="en-US" altLang="zh-TW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60363" indent="-360363" eaLnBrk="1" fontAlgn="auto" hangingPunct="1">
              <a:spcAft>
                <a:spcPts val="0"/>
              </a:spcAft>
              <a:buFont typeface="Wingdings" pitchFamily="2" charset="2"/>
              <a:buChar char="u"/>
              <a:defRPr/>
            </a:pPr>
            <a:r>
              <a:rPr lang="en-US" altLang="zh-TW" sz="3600" smtClean="0">
                <a:solidFill>
                  <a:schemeClr val="tx2">
                    <a:lumMod val="75000"/>
                  </a:schemeClr>
                </a:solidFill>
                <a:ea typeface="新細明體" pitchFamily="18" charset="-120"/>
              </a:rPr>
              <a:t>Uses of the Variance and Standard Deviation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8229600" cy="4419600"/>
          </a:xfrm>
        </p:spPr>
        <p:txBody>
          <a:bodyPr/>
          <a:lstStyle/>
          <a:p>
            <a:pPr eaLnBrk="1" hangingPunct="1">
              <a:lnSpc>
                <a:spcPct val="114000"/>
              </a:lnSpc>
            </a:pPr>
            <a:r>
              <a:rPr lang="en-US" altLang="zh-TW" sz="2800" smtClean="0">
                <a:ea typeface="新細明體" pitchFamily="18" charset="-120"/>
              </a:rPr>
              <a:t>To determine the spread of the data.</a:t>
            </a:r>
          </a:p>
          <a:p>
            <a:pPr eaLnBrk="1" hangingPunct="1">
              <a:lnSpc>
                <a:spcPct val="114000"/>
              </a:lnSpc>
            </a:pPr>
            <a:r>
              <a:rPr lang="en-US" altLang="zh-TW" sz="2800" smtClean="0">
                <a:ea typeface="新細明體" pitchFamily="18" charset="-120"/>
              </a:rPr>
              <a:t>To determine the consistency of a variable.</a:t>
            </a:r>
          </a:p>
          <a:p>
            <a:pPr eaLnBrk="1" hangingPunct="1">
              <a:lnSpc>
                <a:spcPct val="114000"/>
              </a:lnSpc>
            </a:pPr>
            <a:r>
              <a:rPr lang="en-US" altLang="zh-TW" sz="2800" smtClean="0">
                <a:ea typeface="新細明體" pitchFamily="18" charset="-120"/>
              </a:rPr>
              <a:t>To determine the number of data values that fall within a specified interval in a distribution (Chebyshev’s Theorem).</a:t>
            </a:r>
          </a:p>
          <a:p>
            <a:pPr eaLnBrk="1" hangingPunct="1">
              <a:lnSpc>
                <a:spcPct val="114000"/>
              </a:lnSpc>
            </a:pPr>
            <a:r>
              <a:rPr lang="en-US" altLang="zh-TW" sz="2800" smtClean="0">
                <a:ea typeface="新細明體" pitchFamily="18" charset="-120"/>
              </a:rPr>
              <a:t>Used in inferential statistics.</a:t>
            </a:r>
          </a:p>
        </p:txBody>
      </p:sp>
      <p:sp>
        <p:nvSpPr>
          <p:cNvPr id="593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95B39A-3629-4FC8-8357-894A11344703}" type="slidenum">
              <a:rPr lang="en-US" altLang="zh-TW"/>
              <a:pPr>
                <a:defRPr/>
              </a:pPr>
              <a:t>48</a:t>
            </a:fld>
            <a:endParaRPr lang="en-US" altLang="zh-TW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152400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40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itchFamily="18" charset="-120"/>
              </a:rPr>
              <a:t>Variance &amp; Standard Deviation </a:t>
            </a:r>
            <a:r>
              <a:rPr lang="en-US" altLang="zh-TW" sz="3200" dirty="0" smtClean="0">
                <a:solidFill>
                  <a:schemeClr val="tx2">
                    <a:lumMod val="75000"/>
                  </a:schemeClr>
                </a:solidFill>
                <a:ea typeface="新細明體" pitchFamily="18" charset="-120"/>
              </a:rPr>
              <a:t>(Population Theoretical Model)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2438400"/>
            <a:ext cx="7848600" cy="38862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Bef>
                <a:spcPct val="3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dirty="0" smtClean="0">
                <a:ea typeface="新細明體" pitchFamily="18" charset="-120"/>
              </a:rPr>
              <a:t>The </a:t>
            </a:r>
            <a:r>
              <a:rPr lang="en-US" altLang="zh-TW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population variance</a:t>
            </a:r>
            <a:r>
              <a:rPr lang="en-US" altLang="zh-TW" dirty="0" smtClean="0">
                <a:ea typeface="新細明體" pitchFamily="18" charset="-120"/>
              </a:rPr>
              <a:t> is</a:t>
            </a:r>
          </a:p>
          <a:p>
            <a:pPr marL="274320" indent="-274320" eaLnBrk="1" fontAlgn="auto" hangingPunct="1">
              <a:spcBef>
                <a:spcPct val="300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TW" sz="4400" dirty="0" smtClean="0">
              <a:ea typeface="新細明體" pitchFamily="18" charset="-120"/>
            </a:endParaRPr>
          </a:p>
          <a:p>
            <a:pPr marL="274320" indent="-274320" eaLnBrk="1" fontAlgn="auto" hangingPunct="1"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dirty="0" smtClean="0">
                <a:ea typeface="新細明體" pitchFamily="18" charset="-120"/>
              </a:rPr>
              <a:t>The </a:t>
            </a:r>
            <a:r>
              <a:rPr lang="en-US" altLang="zh-TW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population standard deviation</a:t>
            </a:r>
            <a:r>
              <a:rPr lang="en-US" altLang="zh-TW" dirty="0" smtClean="0">
                <a:ea typeface="新細明體" pitchFamily="18" charset="-120"/>
              </a:rPr>
              <a:t> is</a:t>
            </a:r>
            <a:endParaRPr lang="en-US" altLang="zh-TW" b="1" i="1" dirty="0" smtClean="0">
              <a:ea typeface="新細明體" pitchFamily="18" charset="-120"/>
            </a:endParaRPr>
          </a:p>
        </p:txBody>
      </p:sp>
      <p:graphicFrame>
        <p:nvGraphicFramePr>
          <p:cNvPr id="46084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600200" y="2971800"/>
          <a:ext cx="2565400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6" name="Equation" r:id="rId4" imgW="1130040" imgH="457200" progId="">
                  <p:embed/>
                </p:oleObj>
              </mc:Choice>
              <mc:Fallback>
                <p:oleObj name="Equation" r:id="rId4" imgW="1130040" imgH="4572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971800"/>
                        <a:ext cx="2565400" cy="1038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5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600200" y="4724400"/>
          <a:ext cx="2509838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7" name="Equation" r:id="rId6" imgW="1180800" imgH="507960" progId="">
                  <p:embed/>
                </p:oleObj>
              </mc:Choice>
              <mc:Fallback>
                <p:oleObj name="Equation" r:id="rId6" imgW="1180800" imgH="50796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724400"/>
                        <a:ext cx="2509838" cy="1079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BF2412-25A3-4232-940A-F525014E972C}" type="slidenum">
              <a:rPr lang="en-US" altLang="zh-TW" smtClean="0"/>
              <a:pPr>
                <a:defRPr/>
              </a:pPr>
              <a:t>49</a:t>
            </a:fld>
            <a:endParaRPr lang="en-US" altLang="zh-TW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/>
          <a:lstStyle/>
          <a:p>
            <a:pPr eaLnBrk="1" hangingPunct="1"/>
            <a:r>
              <a:rPr lang="en-US" altLang="zh-TW" sz="4000" smtClean="0">
                <a:ea typeface="新細明體" pitchFamily="18" charset="-120"/>
              </a:rPr>
              <a:t>Introduction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600200"/>
            <a:ext cx="7467600" cy="47244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b="1" i="1" dirty="0" smtClean="0"/>
              <a:t>Traditional Statistics</a:t>
            </a:r>
          </a:p>
          <a:p>
            <a:pPr marL="274320" indent="342900" eaLnBrk="1" fontAlgn="auto" hangingPunct="1"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b="1" i="1" dirty="0" smtClean="0"/>
              <a:t>Average</a:t>
            </a:r>
          </a:p>
          <a:p>
            <a:pPr marL="274320" indent="342900" eaLnBrk="1" fontAlgn="auto" hangingPunct="1"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b="1" i="1" dirty="0" smtClean="0"/>
              <a:t>Variation</a:t>
            </a:r>
          </a:p>
          <a:p>
            <a:pPr marL="274320" indent="342900" eaLnBrk="1" fontAlgn="auto" hangingPunct="1"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b="1" i="1" dirty="0" smtClean="0"/>
              <a:t>Position</a:t>
            </a:r>
          </a:p>
        </p:txBody>
      </p:sp>
      <p:sp>
        <p:nvSpPr>
          <p:cNvPr id="337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E39EFC-26D8-4441-8101-B7E5E87A0EE8}" type="slidenum">
              <a:rPr lang="en-US" altLang="zh-TW"/>
              <a:pPr>
                <a:defRPr/>
              </a:pPr>
              <a:t>5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53340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zh-TW" sz="3600" dirty="0" smtClean="0">
                <a:ea typeface="新細明體" pitchFamily="18" charset="-120"/>
              </a:rPr>
              <a:t>Example 3-18: Outdoor Paint</a:t>
            </a:r>
            <a:r>
              <a:rPr lang="en-US" altLang="zh-TW" sz="2000" dirty="0" smtClean="0">
                <a:ea typeface="新細明體" pitchFamily="18" charset="-120"/>
              </a:rPr>
              <a:t> </a:t>
            </a:r>
            <a:endParaRPr lang="en-US" altLang="zh-TW" sz="3600" dirty="0" smtClean="0">
              <a:ea typeface="新細明體" pitchFamily="18" charset="-120"/>
            </a:endParaRPr>
          </a:p>
        </p:txBody>
      </p:sp>
      <p:sp>
        <p:nvSpPr>
          <p:cNvPr id="1434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035925" cy="9144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400" smtClean="0">
                <a:ea typeface="新細明體" pitchFamily="18" charset="-120"/>
              </a:rPr>
              <a:t>Find the variance and standard deviation for the data set for Brand A paint. 10, 60, 50, 30, 40, 20</a:t>
            </a:r>
          </a:p>
        </p:txBody>
      </p:sp>
      <p:sp>
        <p:nvSpPr>
          <p:cNvPr id="1331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C36140-139C-43C6-B0E3-D2F83FD63679}" type="slidenum">
              <a:rPr lang="en-US" altLang="zh-TW"/>
              <a:pPr>
                <a:defRPr/>
              </a:pPr>
              <a:t>50</a:t>
            </a:fld>
            <a:endParaRPr lang="en-US" altLang="zh-TW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09600" y="2667000"/>
          <a:ext cx="4495800" cy="3276600"/>
        </p:xfrm>
        <a:graphic>
          <a:graphicData uri="http://schemas.openxmlformats.org/drawingml/2006/table">
            <a:tbl>
              <a:tblPr/>
              <a:tblGrid>
                <a:gridCol w="1676400"/>
                <a:gridCol w="685800"/>
                <a:gridCol w="914400"/>
                <a:gridCol w="1219200"/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Months, </a:t>
                      </a:r>
                      <a:r>
                        <a:rPr kumimoji="0" lang="en-US" altLang="zh-TW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µ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X - µ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(</a:t>
                      </a:r>
                      <a:r>
                        <a:rPr kumimoji="0" lang="en-US" altLang="zh-TW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X - µ)</a:t>
                      </a:r>
                      <a:r>
                        <a:rPr kumimoji="0" lang="en-US" altLang="zh-TW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60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50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30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40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2362200" y="3279775"/>
            <a:ext cx="52705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2400"/>
              <a:t>35</a:t>
            </a:r>
          </a:p>
          <a:p>
            <a:pPr algn="ctr"/>
            <a:r>
              <a:rPr lang="en-US" altLang="zh-TW" sz="2400"/>
              <a:t>35</a:t>
            </a:r>
          </a:p>
          <a:p>
            <a:pPr algn="ctr"/>
            <a:r>
              <a:rPr lang="en-US" altLang="zh-TW" sz="2400"/>
              <a:t>35</a:t>
            </a:r>
          </a:p>
          <a:p>
            <a:pPr algn="ctr"/>
            <a:r>
              <a:rPr lang="en-US" altLang="zh-TW" sz="2400"/>
              <a:t>35</a:t>
            </a:r>
          </a:p>
          <a:p>
            <a:pPr algn="ctr"/>
            <a:r>
              <a:rPr lang="en-US" altLang="zh-TW" sz="2400"/>
              <a:t>35</a:t>
            </a:r>
          </a:p>
          <a:p>
            <a:pPr algn="ctr"/>
            <a:r>
              <a:rPr lang="en-US" altLang="zh-TW" sz="2400"/>
              <a:t>35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124200" y="3276600"/>
            <a:ext cx="630238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zh-TW" sz="2400"/>
              <a:t>-25</a:t>
            </a:r>
          </a:p>
          <a:p>
            <a:pPr algn="r"/>
            <a:r>
              <a:rPr lang="en-US" altLang="zh-TW" sz="2400"/>
              <a:t>25</a:t>
            </a:r>
          </a:p>
          <a:p>
            <a:pPr algn="r"/>
            <a:r>
              <a:rPr lang="en-US" altLang="zh-TW" sz="2400"/>
              <a:t>15</a:t>
            </a:r>
          </a:p>
          <a:p>
            <a:pPr algn="r"/>
            <a:r>
              <a:rPr lang="en-US" altLang="zh-TW" sz="2400"/>
              <a:t>-5</a:t>
            </a:r>
          </a:p>
          <a:p>
            <a:pPr algn="r"/>
            <a:r>
              <a:rPr lang="en-US" altLang="zh-TW" sz="2400"/>
              <a:t>5</a:t>
            </a:r>
          </a:p>
          <a:p>
            <a:pPr algn="r"/>
            <a:r>
              <a:rPr lang="en-US" altLang="zh-TW" sz="2400"/>
              <a:t>-15</a:t>
            </a: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4168775" y="3276600"/>
            <a:ext cx="6985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zh-TW" sz="2400"/>
              <a:t>625</a:t>
            </a:r>
          </a:p>
          <a:p>
            <a:pPr algn="r"/>
            <a:r>
              <a:rPr lang="en-US" altLang="zh-TW" sz="2400"/>
              <a:t>625</a:t>
            </a:r>
          </a:p>
          <a:p>
            <a:pPr algn="r"/>
            <a:r>
              <a:rPr lang="en-US" altLang="zh-TW" sz="2400"/>
              <a:t>225</a:t>
            </a:r>
          </a:p>
          <a:p>
            <a:pPr algn="r"/>
            <a:r>
              <a:rPr lang="en-US" altLang="zh-TW" sz="2400"/>
              <a:t>25</a:t>
            </a:r>
          </a:p>
          <a:p>
            <a:pPr algn="r"/>
            <a:r>
              <a:rPr lang="en-US" altLang="zh-TW" sz="2400"/>
              <a:t>25</a:t>
            </a:r>
          </a:p>
          <a:p>
            <a:pPr algn="r"/>
            <a:r>
              <a:rPr lang="en-US" altLang="zh-TW" sz="2400"/>
              <a:t>225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024313" y="5540375"/>
            <a:ext cx="14970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400" dirty="0">
                <a:sym typeface="Symbol" pitchFamily="18" charset="2"/>
              </a:rPr>
              <a:t>1750</a:t>
            </a:r>
            <a:endParaRPr lang="en-US" altLang="zh-TW" sz="2400" dirty="0">
              <a:solidFill>
                <a:srgbClr val="FF0000"/>
              </a:solidFill>
            </a:endParaRPr>
          </a:p>
        </p:txBody>
      </p:sp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4068763" y="5562600"/>
            <a:ext cx="731837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graphicFrame>
        <p:nvGraphicFramePr>
          <p:cNvPr id="17" name="Object 5"/>
          <p:cNvGraphicFramePr>
            <a:graphicFrameLocks noChangeAspect="1"/>
          </p:cNvGraphicFramePr>
          <p:nvPr/>
        </p:nvGraphicFramePr>
        <p:xfrm>
          <a:off x="5562600" y="5029200"/>
          <a:ext cx="1524000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1" name="Equation" r:id="rId4" imgW="736560" imgH="711000" progId="">
                  <p:embed/>
                </p:oleObj>
              </mc:Choice>
              <mc:Fallback>
                <p:oleObj name="Equation" r:id="rId4" imgW="736560" imgH="7110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5029200"/>
                        <a:ext cx="1524000" cy="147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1" name="Object 3"/>
          <p:cNvGraphicFramePr>
            <a:graphicFrameLocks noChangeAspect="1"/>
          </p:cNvGraphicFramePr>
          <p:nvPr/>
        </p:nvGraphicFramePr>
        <p:xfrm>
          <a:off x="5451475" y="2540000"/>
          <a:ext cx="2338388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2" name="Equation" r:id="rId6" imgW="1130040" imgH="1130040" progId="">
                  <p:embed/>
                </p:oleObj>
              </mc:Choice>
              <mc:Fallback>
                <p:oleObj name="Equation" r:id="rId6" imgW="1130040" imgH="11300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63715"/>
                      <a:stretch>
                        <a:fillRect/>
                      </a:stretch>
                    </p:blipFill>
                    <p:spPr bwMode="auto">
                      <a:xfrm>
                        <a:off x="5451475" y="2540000"/>
                        <a:ext cx="2338388" cy="849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5" name="文字方塊 13"/>
          <p:cNvSpPr txBox="1">
            <a:spLocks noChangeArrowheads="1"/>
          </p:cNvSpPr>
          <p:nvPr/>
        </p:nvSpPr>
        <p:spPr bwMode="auto">
          <a:xfrm>
            <a:off x="6781800" y="3119438"/>
            <a:ext cx="381000" cy="3698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altLang="zh-TW" sz="2400" i="1" dirty="0">
                <a:latin typeface="Times New Roman" pitchFamily="18" charset="0"/>
                <a:cs typeface="Times New Roman" pitchFamily="18" charset="0"/>
              </a:rPr>
              <a:t>N</a:t>
            </a:r>
            <a:endParaRPr lang="zh-TW" alt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5486400" y="3508375"/>
          <a:ext cx="2338388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3" name="Equation" r:id="rId8" imgW="1130040" imgH="1130040" progId="">
                  <p:embed/>
                </p:oleObj>
              </mc:Choice>
              <mc:Fallback>
                <p:oleObj name="Equation" r:id="rId8" imgW="1130040" imgH="113004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1414"/>
                      <a:stretch>
                        <a:fillRect/>
                      </a:stretch>
                    </p:blipFill>
                    <p:spPr bwMode="auto">
                      <a:xfrm>
                        <a:off x="5486400" y="3508375"/>
                        <a:ext cx="2338388" cy="137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" dur="500"/>
                                        <p:tgtEl>
                                          <p:spTgt spid="1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  <p:bldP spid="15" grpId="0"/>
      <p:bldP spid="1436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53340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zh-TW" sz="3600" dirty="0" smtClean="0">
                <a:ea typeface="新細明體" pitchFamily="18" charset="-120"/>
              </a:rPr>
              <a:t>Example 3-19: Outdoor Paint</a:t>
            </a:r>
            <a:r>
              <a:rPr lang="en-US" altLang="zh-TW" sz="2000" dirty="0" smtClean="0">
                <a:ea typeface="新細明體" pitchFamily="18" charset="-120"/>
              </a:rPr>
              <a:t> </a:t>
            </a:r>
            <a:endParaRPr lang="en-US" altLang="zh-TW" sz="3600" dirty="0" smtClean="0">
              <a:ea typeface="新細明體" pitchFamily="18" charset="-120"/>
            </a:endParaRPr>
          </a:p>
        </p:txBody>
      </p:sp>
      <p:sp>
        <p:nvSpPr>
          <p:cNvPr id="1434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035925" cy="9144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400" dirty="0" smtClean="0">
                <a:ea typeface="新細明體" pitchFamily="18" charset="-120"/>
              </a:rPr>
              <a:t>Find the variance and standard deviation for the data set for Brand </a:t>
            </a:r>
            <a:r>
              <a:rPr lang="en-US" altLang="zh-TW" sz="2400" dirty="0">
                <a:ea typeface="新細明體" pitchFamily="18" charset="-120"/>
              </a:rPr>
              <a:t>B</a:t>
            </a:r>
            <a:r>
              <a:rPr lang="en-US" altLang="zh-TW" sz="2400" dirty="0" smtClean="0">
                <a:ea typeface="新細明體" pitchFamily="18" charset="-120"/>
              </a:rPr>
              <a:t> paint. 35, 45, 30, 35, 40, 25</a:t>
            </a:r>
          </a:p>
        </p:txBody>
      </p:sp>
      <p:sp>
        <p:nvSpPr>
          <p:cNvPr id="1331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C36140-139C-43C6-B0E3-D2F83FD63679}" type="slidenum">
              <a:rPr lang="en-US" altLang="zh-TW"/>
              <a:pPr>
                <a:defRPr/>
              </a:pPr>
              <a:t>51</a:t>
            </a:fld>
            <a:endParaRPr lang="en-US" altLang="zh-TW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675184"/>
              </p:ext>
            </p:extLst>
          </p:nvPr>
        </p:nvGraphicFramePr>
        <p:xfrm>
          <a:off x="609600" y="2667000"/>
          <a:ext cx="4495800" cy="3276600"/>
        </p:xfrm>
        <a:graphic>
          <a:graphicData uri="http://schemas.openxmlformats.org/drawingml/2006/table">
            <a:tbl>
              <a:tblPr/>
              <a:tblGrid>
                <a:gridCol w="1676400"/>
                <a:gridCol w="685800"/>
                <a:gridCol w="914400"/>
                <a:gridCol w="1219200"/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Months, </a:t>
                      </a:r>
                      <a:r>
                        <a:rPr kumimoji="0" lang="en-US" altLang="zh-TW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µ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X - µ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(</a:t>
                      </a:r>
                      <a:r>
                        <a:rPr kumimoji="0" lang="en-US" altLang="zh-TW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X - µ)</a:t>
                      </a:r>
                      <a:r>
                        <a:rPr kumimoji="0" lang="en-US" altLang="zh-TW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35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45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30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35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40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2362200" y="3279775"/>
            <a:ext cx="52705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35</a:t>
            </a:r>
          </a:p>
          <a:p>
            <a:pPr algn="ctr"/>
            <a:r>
              <a:rPr lang="en-US" altLang="zh-TW" sz="2400" dirty="0"/>
              <a:t>35</a:t>
            </a:r>
          </a:p>
          <a:p>
            <a:pPr algn="ctr"/>
            <a:r>
              <a:rPr lang="en-US" altLang="zh-TW" sz="2400" dirty="0"/>
              <a:t>35</a:t>
            </a:r>
          </a:p>
          <a:p>
            <a:pPr algn="ctr"/>
            <a:r>
              <a:rPr lang="en-US" altLang="zh-TW" sz="2400" dirty="0"/>
              <a:t>35</a:t>
            </a:r>
          </a:p>
          <a:p>
            <a:pPr algn="ctr"/>
            <a:r>
              <a:rPr lang="en-US" altLang="zh-TW" sz="2400" dirty="0"/>
              <a:t>35</a:t>
            </a:r>
          </a:p>
          <a:p>
            <a:pPr algn="ctr"/>
            <a:r>
              <a:rPr lang="en-US" altLang="zh-TW" sz="2400" dirty="0"/>
              <a:t>35</a:t>
            </a:r>
          </a:p>
        </p:txBody>
      </p:sp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4068763" y="5562600"/>
            <a:ext cx="731837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graphicFrame>
        <p:nvGraphicFramePr>
          <p:cNvPr id="29701" name="Object 3"/>
          <p:cNvGraphicFramePr>
            <a:graphicFrameLocks noChangeAspect="1"/>
          </p:cNvGraphicFramePr>
          <p:nvPr/>
        </p:nvGraphicFramePr>
        <p:xfrm>
          <a:off x="5451475" y="2540000"/>
          <a:ext cx="2338388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23" name="Equation" r:id="rId4" imgW="1130040" imgH="1130040" progId="">
                  <p:embed/>
                </p:oleObj>
              </mc:Choice>
              <mc:Fallback>
                <p:oleObj name="Equation" r:id="rId4" imgW="1130040" imgH="11300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63715"/>
                      <a:stretch>
                        <a:fillRect/>
                      </a:stretch>
                    </p:blipFill>
                    <p:spPr bwMode="auto">
                      <a:xfrm>
                        <a:off x="5451475" y="2540000"/>
                        <a:ext cx="2338388" cy="849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5" name="文字方塊 13"/>
          <p:cNvSpPr txBox="1">
            <a:spLocks noChangeArrowheads="1"/>
          </p:cNvSpPr>
          <p:nvPr/>
        </p:nvSpPr>
        <p:spPr bwMode="auto">
          <a:xfrm>
            <a:off x="6781800" y="3119438"/>
            <a:ext cx="381000" cy="3698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r>
              <a:rPr lang="en-US" altLang="zh-TW" sz="2400" i="1" dirty="0">
                <a:latin typeface="Times New Roman" pitchFamily="18" charset="0"/>
                <a:cs typeface="Times New Roman" pitchFamily="18" charset="0"/>
              </a:rPr>
              <a:t>N</a:t>
            </a:r>
            <a:endParaRPr lang="zh-TW" alt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04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" dur="500"/>
                                        <p:tgtEl>
                                          <p:spTgt spid="1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36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84188"/>
            <a:ext cx="8229600" cy="1192212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40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itchFamily="18" charset="-120"/>
              </a:rPr>
              <a:t>Variance &amp; Standard Deviation</a:t>
            </a:r>
            <a:r>
              <a:rPr lang="en-US" altLang="zh-TW" sz="4000" dirty="0" smtClean="0">
                <a:solidFill>
                  <a:schemeClr val="tx2">
                    <a:lumMod val="75000"/>
                  </a:schemeClr>
                </a:solidFill>
                <a:ea typeface="新細明體" pitchFamily="18" charset="-120"/>
              </a:rPr>
              <a:t/>
            </a:r>
            <a:br>
              <a:rPr lang="en-US" altLang="zh-TW" sz="4000" dirty="0" smtClean="0">
                <a:solidFill>
                  <a:schemeClr val="tx2">
                    <a:lumMod val="75000"/>
                  </a:schemeClr>
                </a:solidFill>
                <a:ea typeface="新細明體" pitchFamily="18" charset="-120"/>
              </a:rPr>
            </a:br>
            <a:r>
              <a:rPr lang="en-US" altLang="zh-TW" sz="3200" dirty="0" smtClean="0">
                <a:solidFill>
                  <a:schemeClr val="tx2">
                    <a:lumMod val="75000"/>
                  </a:schemeClr>
                </a:solidFill>
                <a:ea typeface="新細明體" pitchFamily="18" charset="-120"/>
              </a:rPr>
              <a:t>(Sample Theoretical Model)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981200"/>
            <a:ext cx="7848600" cy="41910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Bef>
                <a:spcPct val="3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dirty="0" smtClean="0">
                <a:ea typeface="新細明體" pitchFamily="18" charset="-120"/>
              </a:rPr>
              <a:t>The </a:t>
            </a:r>
            <a:r>
              <a:rPr lang="en-US" altLang="zh-TW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sample variance</a:t>
            </a:r>
            <a:r>
              <a:rPr lang="en-US" altLang="zh-TW" dirty="0" smtClean="0">
                <a:ea typeface="新細明體" pitchFamily="18" charset="-120"/>
              </a:rPr>
              <a:t> is</a:t>
            </a:r>
          </a:p>
          <a:p>
            <a:pPr marL="274320" indent="-274320" eaLnBrk="1" fontAlgn="auto" hangingPunct="1">
              <a:spcBef>
                <a:spcPct val="300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TW" dirty="0" smtClean="0">
              <a:ea typeface="新細明體" pitchFamily="18" charset="-120"/>
            </a:endParaRPr>
          </a:p>
          <a:p>
            <a:pPr marL="274320" indent="-274320" eaLnBrk="1" fontAlgn="auto" hangingPunct="1">
              <a:spcBef>
                <a:spcPct val="300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TW" dirty="0" smtClean="0">
              <a:ea typeface="新細明體" pitchFamily="18" charset="-120"/>
            </a:endParaRPr>
          </a:p>
          <a:p>
            <a:pPr marL="274320" indent="-274320" eaLnBrk="1" fontAlgn="auto" hangingPunct="1">
              <a:spcBef>
                <a:spcPct val="300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TW" dirty="0" smtClean="0">
              <a:ea typeface="新細明體" pitchFamily="18" charset="-120"/>
            </a:endParaRPr>
          </a:p>
          <a:p>
            <a:pPr marL="274320" indent="-274320" eaLnBrk="1" fontAlgn="auto" hangingPunct="1">
              <a:spcBef>
                <a:spcPct val="300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TW" dirty="0" smtClean="0">
              <a:ea typeface="新細明體" pitchFamily="18" charset="-120"/>
            </a:endParaRPr>
          </a:p>
          <a:p>
            <a:pPr marL="274320" indent="-274320" eaLnBrk="1" fontAlgn="auto" hangingPunct="1"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dirty="0" smtClean="0">
                <a:ea typeface="新細明體" pitchFamily="18" charset="-120"/>
              </a:rPr>
              <a:t>The </a:t>
            </a:r>
            <a:r>
              <a:rPr lang="en-US" altLang="zh-TW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sample standard deviation</a:t>
            </a:r>
            <a:r>
              <a:rPr lang="en-US" altLang="zh-TW" dirty="0" smtClean="0">
                <a:ea typeface="新細明體" pitchFamily="18" charset="-120"/>
              </a:rPr>
              <a:t> is</a:t>
            </a:r>
            <a:endParaRPr lang="en-US" altLang="zh-TW" b="1" i="1" dirty="0" smtClean="0">
              <a:ea typeface="新細明體" pitchFamily="18" charset="-120"/>
            </a:endParaRPr>
          </a:p>
        </p:txBody>
      </p:sp>
      <p:graphicFrame>
        <p:nvGraphicFramePr>
          <p:cNvPr id="48132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752600" y="2438400"/>
          <a:ext cx="2405063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5" name="Equation" r:id="rId4" imgW="1117440" imgH="482400" progId="">
                  <p:embed/>
                </p:oleObj>
              </mc:Choice>
              <mc:Fallback>
                <p:oleObj name="Equation" r:id="rId4" imgW="1117440" imgH="4824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438400"/>
                        <a:ext cx="2405063" cy="1038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3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524000" y="5334000"/>
          <a:ext cx="242252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6" name="Equation" r:id="rId6" imgW="1168200" imgH="520560" progId="">
                  <p:embed/>
                </p:oleObj>
              </mc:Choice>
              <mc:Fallback>
                <p:oleObj name="Equation" r:id="rId6" imgW="1168200" imgH="52056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334000"/>
                        <a:ext cx="2422525" cy="1079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2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5B7A8C-6980-4884-AF26-D0297545502B}" type="slidenum">
              <a:rPr lang="en-US" altLang="zh-TW" smtClean="0"/>
              <a:pPr>
                <a:defRPr/>
              </a:pPr>
              <a:t>52</a:t>
            </a:fld>
            <a:endParaRPr lang="en-US" altLang="zh-TW" smtClean="0"/>
          </a:p>
        </p:txBody>
      </p:sp>
      <p:graphicFrame>
        <p:nvGraphicFramePr>
          <p:cNvPr id="48134" name="Object 6"/>
          <p:cNvGraphicFramePr>
            <a:graphicFrameLocks noChangeAspect="1"/>
          </p:cNvGraphicFramePr>
          <p:nvPr/>
        </p:nvGraphicFramePr>
        <p:xfrm>
          <a:off x="4953000" y="2362200"/>
          <a:ext cx="2849563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7" name="Equation" r:id="rId8" imgW="1358640" imgH="520560" progId="">
                  <p:embed/>
                </p:oleObj>
              </mc:Choice>
              <mc:Fallback>
                <p:oleObj name="Equation" r:id="rId8" imgW="1358640" imgH="52056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362200"/>
                        <a:ext cx="2849563" cy="1223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TW" sz="320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Example:</a:t>
            </a:r>
            <a:r>
              <a:rPr lang="en-US" altLang="zh-TW" sz="3200" dirty="0" smtClean="0">
                <a:ea typeface="新細明體" charset="-120"/>
              </a:rPr>
              <a:t> European Auto Sales</a:t>
            </a:r>
            <a:r>
              <a:rPr lang="en-US" altLang="zh-TW" sz="320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 </a:t>
            </a:r>
            <a:r>
              <a:rPr lang="en-US" altLang="zh-TW" sz="180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 </a:t>
            </a:r>
            <a:endParaRPr lang="zh-TW" altLang="en-US" sz="3200" dirty="0">
              <a:solidFill>
                <a:schemeClr val="accent1">
                  <a:lumMod val="50000"/>
                </a:schemeClr>
              </a:solidFill>
              <a:latin typeface="Verdana" pitchFamily="34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F51C7C-85D1-47F9-829F-609B191C15DD}" type="slidenum">
              <a:rPr lang="en-US" altLang="zh-TW" smtClean="0"/>
              <a:pPr>
                <a:defRPr/>
              </a:pPr>
              <a:t>53</a:t>
            </a:fld>
            <a:endParaRPr lang="en-US" altLang="zh-TW"/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400" dirty="0" smtClean="0"/>
              <a:t>Find the variance and standard deviation for the amount of European auto sales for a sample of 6 years. The data are in millions of dollars.  </a:t>
            </a:r>
          </a:p>
          <a:p>
            <a:pPr marL="400050" lvl="1" indent="0" eaLnBrk="1" fontAlgn="auto" hangingPunct="1">
              <a:spcBef>
                <a:spcPts val="120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600" b="1" dirty="0" smtClean="0">
                <a:ea typeface="+mn-ea"/>
                <a:cs typeface="+mn-cs"/>
              </a:rPr>
              <a:t>11.2, 11.9, 12.0, 12.8, 13.4, 14.3</a:t>
            </a:r>
          </a:p>
          <a:p>
            <a:pPr marL="400050" lvl="1" indent="0" eaLnBrk="1" fontAlgn="auto" hangingPunct="1">
              <a:spcBef>
                <a:spcPts val="120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2600" b="1" dirty="0" smtClean="0">
              <a:ea typeface="+mn-ea"/>
              <a:cs typeface="+mn-cs"/>
            </a:endParaRPr>
          </a:p>
          <a:p>
            <a:pPr marL="400050" lvl="1" indent="0" eaLnBrk="1" fontAlgn="auto" hangingPunct="1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è"/>
              <a:defRPr/>
            </a:pPr>
            <a:r>
              <a:rPr lang="en-US" sz="2600" dirty="0" smtClean="0">
                <a:ea typeface="+mn-ea"/>
                <a:cs typeface="+mn-cs"/>
                <a:sym typeface="Wingdings" pitchFamily="2" charset="2"/>
              </a:rPr>
              <a:t>Mean=12.6</a:t>
            </a:r>
          </a:p>
          <a:p>
            <a:pPr marL="400050" lvl="1" indent="0" eaLnBrk="1" fontAlgn="auto" hangingPunct="1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è"/>
              <a:defRPr/>
            </a:pPr>
            <a:endParaRPr lang="en-US" sz="1600" dirty="0" smtClean="0">
              <a:ea typeface="+mn-ea"/>
              <a:cs typeface="+mn-cs"/>
              <a:sym typeface="Wingdings" pitchFamily="2" charset="2"/>
            </a:endParaRPr>
          </a:p>
          <a:p>
            <a:pPr marL="400050" lvl="1" indent="0" eaLnBrk="1" fontAlgn="auto" hangingPunct="1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è"/>
              <a:defRPr/>
            </a:pPr>
            <a:r>
              <a:rPr lang="en-US" sz="2600" dirty="0" smtClean="0">
                <a:ea typeface="+mn-ea"/>
                <a:cs typeface="+mn-cs"/>
                <a:sym typeface="Wingdings" pitchFamily="2" charset="2"/>
              </a:rPr>
              <a:t>                           </a:t>
            </a:r>
            <a:r>
              <a:rPr lang="en-US" sz="2000" dirty="0" smtClean="0">
                <a:ea typeface="+mn-ea"/>
                <a:cs typeface="+mn-cs"/>
                <a:sym typeface="Wingdings" pitchFamily="2" charset="2"/>
              </a:rPr>
              <a:t>=[(11.2-12.6)</a:t>
            </a:r>
            <a:r>
              <a:rPr lang="en-US" sz="2000" baseline="30000" dirty="0" smtClean="0">
                <a:sym typeface="Wingdings" pitchFamily="2" charset="2"/>
              </a:rPr>
              <a:t>2</a:t>
            </a:r>
            <a:r>
              <a:rPr lang="en-US" sz="2000" dirty="0" smtClean="0">
                <a:ea typeface="+mn-ea"/>
                <a:cs typeface="+mn-cs"/>
                <a:sym typeface="Wingdings" pitchFamily="2" charset="2"/>
              </a:rPr>
              <a:t>+(11.9-12.6)</a:t>
            </a:r>
            <a:r>
              <a:rPr lang="en-US" sz="2000" baseline="30000" dirty="0" smtClean="0">
                <a:sym typeface="Wingdings" pitchFamily="2" charset="2"/>
              </a:rPr>
              <a:t>2</a:t>
            </a:r>
            <a:r>
              <a:rPr lang="en-US" sz="2000" dirty="0" smtClean="0">
                <a:ea typeface="+mn-ea"/>
                <a:cs typeface="+mn-cs"/>
                <a:sym typeface="Wingdings" pitchFamily="2" charset="2"/>
              </a:rPr>
              <a:t>+…]/(6-1)</a:t>
            </a:r>
            <a:r>
              <a:rPr lang="en-US" sz="2000" baseline="30000" dirty="0" smtClean="0">
                <a:ea typeface="+mn-ea"/>
                <a:cs typeface="+mn-cs"/>
                <a:sym typeface="Wingdings" pitchFamily="2" charset="2"/>
              </a:rPr>
              <a:t>2</a:t>
            </a:r>
          </a:p>
          <a:p>
            <a:pPr marL="400050" lvl="1" indent="0" eaLnBrk="1" fontAlgn="auto" hangingPunct="1">
              <a:spcBef>
                <a:spcPts val="120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2000" baseline="30000" dirty="0" smtClean="0">
                <a:ea typeface="+mn-ea"/>
                <a:cs typeface="+mn-cs"/>
                <a:sym typeface="Wingdings" pitchFamily="2" charset="2"/>
              </a:rPr>
              <a:t>                                                           </a:t>
            </a:r>
          </a:p>
          <a:p>
            <a:pPr marL="400050" lvl="1" indent="0" eaLnBrk="1" fontAlgn="auto" hangingPunct="1">
              <a:spcBef>
                <a:spcPts val="120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2000" baseline="30000" dirty="0" smtClean="0"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sz="2000" dirty="0" smtClean="0">
                <a:ea typeface="+mn-ea"/>
                <a:cs typeface="+mn-cs"/>
                <a:sym typeface="Wingdings" pitchFamily="2" charset="2"/>
              </a:rPr>
              <a:t>                                       </a:t>
            </a:r>
            <a:r>
              <a:rPr lang="en-US" sz="2000" b="1" dirty="0" smtClean="0">
                <a:ea typeface="+mn-ea"/>
                <a:cs typeface="+mn-cs"/>
                <a:sym typeface="Wingdings" pitchFamily="2" charset="2"/>
              </a:rPr>
              <a:t>=1.276</a:t>
            </a:r>
            <a:endParaRPr lang="en-US" sz="2000" baseline="30000" dirty="0" smtClean="0">
              <a:ea typeface="+mn-ea"/>
              <a:cs typeface="+mn-cs"/>
              <a:sym typeface="Wingdings" pitchFamily="2" charset="2"/>
            </a:endParaRPr>
          </a:p>
          <a:p>
            <a:pPr marL="400050" lvl="1" indent="0" eaLnBrk="1" fontAlgn="auto" hangingPunct="1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è"/>
              <a:defRPr/>
            </a:pPr>
            <a:endParaRPr lang="en-US" sz="2600" dirty="0" smtClean="0">
              <a:ea typeface="+mn-ea"/>
              <a:cs typeface="+mn-cs"/>
            </a:endParaRPr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/>
        </p:nvGraphicFramePr>
        <p:xfrm>
          <a:off x="1295400" y="4572000"/>
          <a:ext cx="2405063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7" name="Equation" r:id="rId3" imgW="1117440" imgH="482400" progId="">
                  <p:embed/>
                </p:oleObj>
              </mc:Choice>
              <mc:Fallback>
                <p:oleObj name="Equation" r:id="rId3" imgW="1117440" imgH="4824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572000"/>
                        <a:ext cx="2405063" cy="1038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749425" y="5710238"/>
            <a:ext cx="12192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400">
                <a:sym typeface="Symbol" pitchFamily="18" charset="2"/>
              </a:rPr>
              <a:t>958.94</a:t>
            </a:r>
            <a:endParaRPr lang="en-US" altLang="zh-TW" sz="2400">
              <a:solidFill>
                <a:srgbClr val="FF0000"/>
              </a:solidFill>
            </a:endParaRPr>
          </a:p>
        </p:txBody>
      </p:sp>
      <p:sp>
        <p:nvSpPr>
          <p:cNvPr id="1741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15925"/>
            <a:ext cx="8382000" cy="685800"/>
          </a:xfrm>
        </p:spPr>
        <p:txBody>
          <a:bodyPr/>
          <a:lstStyle/>
          <a:p>
            <a:pPr eaLnBrk="1" hangingPunct="1"/>
            <a:r>
              <a:rPr lang="en-US" altLang="zh-TW" sz="3600" dirty="0" smtClean="0">
                <a:ea typeface="新細明體" pitchFamily="18" charset="-120"/>
              </a:rPr>
              <a:t>Example: European Auto Sales</a:t>
            </a:r>
            <a:r>
              <a:rPr lang="en-US" altLang="zh-TW" sz="2000" dirty="0" smtClean="0">
                <a:ea typeface="新細明體" pitchFamily="18" charset="-120"/>
              </a:rPr>
              <a:t> </a:t>
            </a:r>
            <a:endParaRPr lang="en-US" altLang="zh-TW" sz="3600" dirty="0" smtClean="0">
              <a:ea typeface="新細明體" pitchFamily="18" charset="-12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98475" y="1295400"/>
            <a:ext cx="8035925" cy="1447800"/>
          </a:xfrm>
        </p:spPr>
        <p:txBody>
          <a:bodyPr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sz="2400" dirty="0" smtClean="0"/>
              <a:t>Find the variance and standard deviation for the amount of European auto sales for a sample of 6 years. The data are in millions of dollars.  </a:t>
            </a:r>
          </a:p>
          <a:p>
            <a:pPr marL="400050" lvl="1" indent="0" eaLnBrk="1" fontAlgn="auto" hangingPunct="1">
              <a:spcBef>
                <a:spcPts val="120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600" b="1" dirty="0" smtClean="0">
                <a:ea typeface="+mn-ea"/>
                <a:cs typeface="+mn-cs"/>
              </a:rPr>
              <a:t>11.2, 11.9, 12.0, 12.8, 13.4, 14.3</a:t>
            </a:r>
          </a:p>
        </p:txBody>
      </p:sp>
      <p:sp>
        <p:nvSpPr>
          <p:cNvPr id="1639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4296FB-83FE-469D-9ACC-1CA243AAD34A}" type="slidenum">
              <a:rPr lang="en-US" altLang="zh-TW"/>
              <a:pPr>
                <a:defRPr/>
              </a:pPr>
              <a:t>54</a:t>
            </a:fld>
            <a:endParaRPr lang="en-US" altLang="zh-TW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33413" y="3022600"/>
          <a:ext cx="2362200" cy="3124200"/>
        </p:xfrm>
        <a:graphic>
          <a:graphicData uri="http://schemas.openxmlformats.org/drawingml/2006/table">
            <a:tbl>
              <a:tblPr/>
              <a:tblGrid>
                <a:gridCol w="990600"/>
                <a:gridCol w="1371600"/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X </a:t>
                      </a:r>
                      <a:r>
                        <a:rPr kumimoji="0" lang="en-US" altLang="zh-TW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11.2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11.9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12.9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12.8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13.4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新細明體" pitchFamily="18" charset="-120"/>
                        </a:rPr>
                        <a:t>14.3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1754188" y="3479800"/>
            <a:ext cx="1127125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2400"/>
              <a:t>125.44</a:t>
            </a:r>
          </a:p>
          <a:p>
            <a:pPr algn="ctr"/>
            <a:r>
              <a:rPr lang="en-US" altLang="zh-TW" sz="2400"/>
              <a:t>141.61</a:t>
            </a:r>
          </a:p>
          <a:p>
            <a:pPr algn="ctr"/>
            <a:r>
              <a:rPr lang="en-US" altLang="zh-TW" sz="2400"/>
              <a:t>166.41</a:t>
            </a:r>
          </a:p>
          <a:p>
            <a:pPr algn="ctr"/>
            <a:r>
              <a:rPr lang="en-US" altLang="zh-TW" sz="2400"/>
              <a:t>163.84</a:t>
            </a:r>
          </a:p>
          <a:p>
            <a:pPr algn="ctr"/>
            <a:r>
              <a:rPr lang="en-US" altLang="zh-TW" sz="2400"/>
              <a:t>179.56</a:t>
            </a:r>
          </a:p>
          <a:p>
            <a:pPr algn="ctr"/>
            <a:r>
              <a:rPr lang="en-US" altLang="zh-TW" sz="2400"/>
              <a:t>204.49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36600" y="5702300"/>
            <a:ext cx="990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400">
                <a:sym typeface="Symbol" pitchFamily="18" charset="2"/>
              </a:rPr>
              <a:t>75.6</a:t>
            </a:r>
            <a:endParaRPr lang="en-US" altLang="zh-TW" sz="2400">
              <a:solidFill>
                <a:srgbClr val="FF0000"/>
              </a:solidFill>
            </a:endParaRPr>
          </a:p>
        </p:txBody>
      </p:sp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785813" y="5735638"/>
            <a:ext cx="731837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" name="Straight Connector 20"/>
          <p:cNvCxnSpPr>
            <a:cxnSpLocks noChangeShapeType="1"/>
          </p:cNvCxnSpPr>
          <p:nvPr/>
        </p:nvCxnSpPr>
        <p:spPr bwMode="auto">
          <a:xfrm>
            <a:off x="1825625" y="5735638"/>
            <a:ext cx="9144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graphicFrame>
        <p:nvGraphicFramePr>
          <p:cNvPr id="48134" name="Object 6"/>
          <p:cNvGraphicFramePr>
            <a:graphicFrameLocks noChangeAspect="1"/>
          </p:cNvGraphicFramePr>
          <p:nvPr/>
        </p:nvGraphicFramePr>
        <p:xfrm>
          <a:off x="3157538" y="2876550"/>
          <a:ext cx="2849562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4" name="Equation" r:id="rId4" imgW="1358640" imgH="520560" progId="">
                  <p:embed/>
                </p:oleObj>
              </mc:Choice>
              <mc:Fallback>
                <p:oleObj name="Equation" r:id="rId4" imgW="1358640" imgH="52056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7538" y="2876550"/>
                        <a:ext cx="2849562" cy="1225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3167063" y="4305300"/>
          <a:ext cx="3167062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5" name="Equation" r:id="rId6" imgW="1511280" imgH="507960" progId="">
                  <p:embed/>
                </p:oleObj>
              </mc:Choice>
              <mc:Fallback>
                <p:oleObj name="Equation" r:id="rId6" imgW="1511280" imgH="50796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7063" y="4305300"/>
                        <a:ext cx="3167062" cy="1195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7162800" y="4495800"/>
          <a:ext cx="122555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6" name="Equation" r:id="rId8" imgW="583920" imgH="431640" progId="">
                  <p:embed/>
                </p:oleObj>
              </mc:Choice>
              <mc:Fallback>
                <p:oleObj name="Equation" r:id="rId8" imgW="583920" imgH="43164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4495800"/>
                        <a:ext cx="1225550" cy="10160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3195638" y="5638800"/>
          <a:ext cx="3967162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7" name="Equation" r:id="rId10" imgW="1892160" imgH="279360" progId="">
                  <p:embed/>
                </p:oleObj>
              </mc:Choice>
              <mc:Fallback>
                <p:oleObj name="Equation" r:id="rId10" imgW="1892160" imgH="27936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5638" y="5638800"/>
                        <a:ext cx="3967162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5562600" y="6356350"/>
            <a:ext cx="3352800" cy="365125"/>
          </a:xfrm>
        </p:spPr>
        <p:txBody>
          <a:bodyPr/>
          <a:lstStyle/>
          <a:p>
            <a:pPr>
              <a:defRPr/>
            </a:pPr>
            <a:fld id="{AD023AE5-7655-45A6-B112-37376C51C20A}" type="slidenum">
              <a:rPr lang="zh-TW" altLang="en-US"/>
              <a:pPr>
                <a:defRPr/>
              </a:pPr>
              <a:t>55</a:t>
            </a:fld>
            <a:endParaRPr lang="en-US" altLang="zh-TW" dirty="0"/>
          </a:p>
        </p:txBody>
      </p:sp>
      <p:sp>
        <p:nvSpPr>
          <p:cNvPr id="483333" name="Rectangle 5"/>
          <p:cNvSpPr>
            <a:spLocks noChangeArrowheads="1"/>
          </p:cNvSpPr>
          <p:nvPr/>
        </p:nvSpPr>
        <p:spPr bwMode="auto">
          <a:xfrm>
            <a:off x="3470274" y="381000"/>
            <a:ext cx="3082926" cy="762000"/>
          </a:xfrm>
          <a:prstGeom prst="rect">
            <a:avLst/>
          </a:prstGeom>
          <a:ln w="19050">
            <a:headEnd type="none" w="sm" len="sm"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en-US" altLang="zh-TW" sz="2400" b="1">
                <a:solidFill>
                  <a:srgbClr val="000066"/>
                </a:solidFill>
              </a:rPr>
              <a:t>variation of data set</a:t>
            </a:r>
          </a:p>
        </p:txBody>
      </p:sp>
      <p:sp>
        <p:nvSpPr>
          <p:cNvPr id="18442" name="Rectangle 6"/>
          <p:cNvSpPr>
            <a:spLocks noChangeArrowheads="1"/>
          </p:cNvSpPr>
          <p:nvPr/>
        </p:nvSpPr>
        <p:spPr bwMode="auto">
          <a:xfrm>
            <a:off x="1471613" y="1528763"/>
            <a:ext cx="2947987" cy="635000"/>
          </a:xfrm>
          <a:prstGeom prst="rect">
            <a:avLst/>
          </a:prstGeom>
          <a:solidFill>
            <a:srgbClr val="FF99CC"/>
          </a:solidFill>
          <a:ln w="25400" algn="ctr">
            <a:solidFill>
              <a:srgbClr val="333333"/>
            </a:solidFill>
            <a:miter lim="800000"/>
            <a:headEnd type="none" w="sm" len="sm"/>
            <a:tailEnd/>
          </a:ln>
        </p:spPr>
        <p:txBody>
          <a:bodyPr wrap="none" anchor="ctr"/>
          <a:lstStyle/>
          <a:p>
            <a:r>
              <a:rPr lang="en-US" altLang="zh-TW" sz="2400" b="1">
                <a:solidFill>
                  <a:srgbClr val="000066"/>
                </a:solidFill>
              </a:rPr>
              <a:t>Population data</a:t>
            </a:r>
          </a:p>
        </p:txBody>
      </p:sp>
      <p:sp>
        <p:nvSpPr>
          <p:cNvPr id="18443" name="Rectangle 7"/>
          <p:cNvSpPr>
            <a:spLocks noChangeArrowheads="1"/>
          </p:cNvSpPr>
          <p:nvPr/>
        </p:nvSpPr>
        <p:spPr bwMode="auto">
          <a:xfrm>
            <a:off x="1471613" y="2641600"/>
            <a:ext cx="2947987" cy="635000"/>
          </a:xfrm>
          <a:prstGeom prst="rect">
            <a:avLst/>
          </a:prstGeom>
          <a:solidFill>
            <a:srgbClr val="FF99CC"/>
          </a:solidFill>
          <a:ln w="25400" algn="ctr">
            <a:solidFill>
              <a:srgbClr val="333333"/>
            </a:solidFill>
            <a:miter lim="800000"/>
            <a:headEnd type="none" w="sm" len="sm"/>
            <a:tailEnd/>
          </a:ln>
        </p:spPr>
        <p:txBody>
          <a:bodyPr wrap="none" anchor="ctr"/>
          <a:lstStyle/>
          <a:p>
            <a:r>
              <a:rPr lang="en-US" altLang="zh-TW" sz="2400" b="1">
                <a:solidFill>
                  <a:srgbClr val="000066"/>
                </a:solidFill>
              </a:rPr>
              <a:t>Population variation</a:t>
            </a:r>
          </a:p>
        </p:txBody>
      </p:sp>
      <p:sp>
        <p:nvSpPr>
          <p:cNvPr id="18444" name="Rectangle 8"/>
          <p:cNvSpPr>
            <a:spLocks noChangeArrowheads="1"/>
          </p:cNvSpPr>
          <p:nvPr/>
        </p:nvSpPr>
        <p:spPr bwMode="auto">
          <a:xfrm>
            <a:off x="5510213" y="1528763"/>
            <a:ext cx="2947987" cy="635000"/>
          </a:xfrm>
          <a:prstGeom prst="rect">
            <a:avLst/>
          </a:prstGeom>
          <a:solidFill>
            <a:srgbClr val="FFFF00"/>
          </a:solidFill>
          <a:ln w="25400" algn="ctr">
            <a:solidFill>
              <a:srgbClr val="333333"/>
            </a:solidFill>
            <a:miter lim="800000"/>
            <a:headEnd type="none" w="sm" len="sm"/>
            <a:tailEnd/>
          </a:ln>
        </p:spPr>
        <p:txBody>
          <a:bodyPr wrap="none" anchor="ctr"/>
          <a:lstStyle/>
          <a:p>
            <a:r>
              <a:rPr lang="en-US" altLang="zh-TW" sz="2400" b="1">
                <a:solidFill>
                  <a:srgbClr val="000066"/>
                </a:solidFill>
              </a:rPr>
              <a:t>Sample data</a:t>
            </a:r>
          </a:p>
        </p:txBody>
      </p:sp>
      <p:sp>
        <p:nvSpPr>
          <p:cNvPr id="18445" name="Rectangle 9"/>
          <p:cNvSpPr>
            <a:spLocks noChangeArrowheads="1"/>
          </p:cNvSpPr>
          <p:nvPr/>
        </p:nvSpPr>
        <p:spPr bwMode="auto">
          <a:xfrm>
            <a:off x="5510213" y="2641600"/>
            <a:ext cx="2947987" cy="635000"/>
          </a:xfrm>
          <a:prstGeom prst="rect">
            <a:avLst/>
          </a:prstGeom>
          <a:solidFill>
            <a:srgbClr val="FFFF00"/>
          </a:solidFill>
          <a:ln w="25400" algn="ctr">
            <a:solidFill>
              <a:srgbClr val="333333"/>
            </a:solidFill>
            <a:miter lim="800000"/>
            <a:headEnd type="none" w="sm" len="sm"/>
            <a:tailEnd/>
          </a:ln>
        </p:spPr>
        <p:txBody>
          <a:bodyPr wrap="none" anchor="ctr"/>
          <a:lstStyle/>
          <a:p>
            <a:r>
              <a:rPr lang="en-US" altLang="zh-TW" sz="2400" b="1">
                <a:solidFill>
                  <a:srgbClr val="000066"/>
                </a:solidFill>
              </a:rPr>
              <a:t>Sample variation</a:t>
            </a:r>
          </a:p>
        </p:txBody>
      </p:sp>
      <p:cxnSp>
        <p:nvCxnSpPr>
          <p:cNvPr id="18446" name="AutoShape 10"/>
          <p:cNvCxnSpPr>
            <a:cxnSpLocks noChangeShapeType="1"/>
            <a:endCxn id="18442" idx="0"/>
          </p:cNvCxnSpPr>
          <p:nvPr/>
        </p:nvCxnSpPr>
        <p:spPr bwMode="auto">
          <a:xfrm rot="10800000" flipV="1">
            <a:off x="2946400" y="762000"/>
            <a:ext cx="523875" cy="766763"/>
          </a:xfrm>
          <a:prstGeom prst="bentConnector2">
            <a:avLst/>
          </a:prstGeom>
          <a:noFill/>
          <a:ln w="25400">
            <a:solidFill>
              <a:srgbClr val="333333"/>
            </a:solidFill>
            <a:miter lim="800000"/>
            <a:headEnd type="none" w="sm" len="sm"/>
            <a:tailEnd type="triangle" w="med" len="med"/>
          </a:ln>
        </p:spPr>
      </p:cxnSp>
      <p:cxnSp>
        <p:nvCxnSpPr>
          <p:cNvPr id="18447" name="AutoShape 11"/>
          <p:cNvCxnSpPr>
            <a:cxnSpLocks noChangeShapeType="1"/>
            <a:endCxn id="18444" idx="0"/>
          </p:cNvCxnSpPr>
          <p:nvPr/>
        </p:nvCxnSpPr>
        <p:spPr bwMode="auto">
          <a:xfrm>
            <a:off x="6553200" y="762000"/>
            <a:ext cx="431800" cy="766763"/>
          </a:xfrm>
          <a:prstGeom prst="bentConnector2">
            <a:avLst/>
          </a:prstGeom>
          <a:noFill/>
          <a:ln w="25400">
            <a:solidFill>
              <a:srgbClr val="333333"/>
            </a:solidFill>
            <a:miter lim="800000"/>
            <a:headEnd type="none" w="sm" len="sm"/>
            <a:tailEnd type="triangle" w="med" len="med"/>
          </a:ln>
        </p:spPr>
      </p:cxnSp>
      <p:cxnSp>
        <p:nvCxnSpPr>
          <p:cNvPr id="18448" name="AutoShape 12"/>
          <p:cNvCxnSpPr>
            <a:cxnSpLocks noChangeShapeType="1"/>
            <a:stCxn id="18442" idx="2"/>
            <a:endCxn id="18443" idx="0"/>
          </p:cNvCxnSpPr>
          <p:nvPr/>
        </p:nvCxnSpPr>
        <p:spPr bwMode="auto">
          <a:xfrm>
            <a:off x="2946400" y="2174875"/>
            <a:ext cx="0" cy="455613"/>
          </a:xfrm>
          <a:prstGeom prst="straightConnector1">
            <a:avLst/>
          </a:prstGeom>
          <a:noFill/>
          <a:ln w="25400">
            <a:solidFill>
              <a:srgbClr val="333333"/>
            </a:solidFill>
            <a:round/>
            <a:headEnd type="none" w="sm" len="sm"/>
            <a:tailEnd type="triangle" w="med" len="med"/>
          </a:ln>
        </p:spPr>
      </p:cxnSp>
      <p:cxnSp>
        <p:nvCxnSpPr>
          <p:cNvPr id="18449" name="AutoShape 13"/>
          <p:cNvCxnSpPr>
            <a:cxnSpLocks noChangeShapeType="1"/>
          </p:cNvCxnSpPr>
          <p:nvPr/>
        </p:nvCxnSpPr>
        <p:spPr bwMode="auto">
          <a:xfrm>
            <a:off x="6985000" y="2185988"/>
            <a:ext cx="0" cy="455612"/>
          </a:xfrm>
          <a:prstGeom prst="straightConnector1">
            <a:avLst/>
          </a:prstGeom>
          <a:noFill/>
          <a:ln w="25400">
            <a:solidFill>
              <a:srgbClr val="333333"/>
            </a:solidFill>
            <a:round/>
            <a:headEnd type="none" w="sm" len="sm"/>
            <a:tailEnd type="triangle" w="med" len="med"/>
          </a:ln>
        </p:spPr>
      </p:cxnSp>
      <p:graphicFrame>
        <p:nvGraphicFramePr>
          <p:cNvPr id="46084" name="Object 4"/>
          <p:cNvGraphicFramePr>
            <a:graphicFrameLocks noChangeAspect="1"/>
          </p:cNvGraphicFramePr>
          <p:nvPr/>
        </p:nvGraphicFramePr>
        <p:xfrm>
          <a:off x="2159000" y="3576638"/>
          <a:ext cx="2211388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8" name="Equation" r:id="rId3" imgW="1130040" imgH="457200" progId="">
                  <p:embed/>
                </p:oleObj>
              </mc:Choice>
              <mc:Fallback>
                <p:oleObj name="Equation" r:id="rId3" imgW="1130040" imgH="4572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0" y="3576638"/>
                        <a:ext cx="2211388" cy="1044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5" name="Object 5"/>
          <p:cNvGraphicFramePr>
            <a:graphicFrameLocks noChangeAspect="1"/>
          </p:cNvGraphicFramePr>
          <p:nvPr/>
        </p:nvGraphicFramePr>
        <p:xfrm>
          <a:off x="1908175" y="4800600"/>
          <a:ext cx="2360613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9" name="Equation" r:id="rId5" imgW="1180800" imgH="507960" progId="">
                  <p:embed/>
                </p:oleObj>
              </mc:Choice>
              <mc:Fallback>
                <p:oleObj name="Equation" r:id="rId5" imgW="1180800" imgH="50796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4800600"/>
                        <a:ext cx="2360613" cy="1184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2" name="Object 4"/>
          <p:cNvGraphicFramePr>
            <a:graphicFrameLocks noChangeAspect="1"/>
          </p:cNvGraphicFramePr>
          <p:nvPr/>
        </p:nvGraphicFramePr>
        <p:xfrm>
          <a:off x="5824538" y="3436938"/>
          <a:ext cx="2405062" cy="121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0" name="Equation" r:id="rId7" imgW="1117440" imgH="482400" progId="">
                  <p:embed/>
                </p:oleObj>
              </mc:Choice>
              <mc:Fallback>
                <p:oleObj name="Equation" r:id="rId7" imgW="1117440" imgH="48240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4538" y="3436938"/>
                        <a:ext cx="2405062" cy="1211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3" name="Object 5"/>
          <p:cNvGraphicFramePr>
            <a:graphicFrameLocks noChangeAspect="1"/>
          </p:cNvGraphicFramePr>
          <p:nvPr/>
        </p:nvGraphicFramePr>
        <p:xfrm>
          <a:off x="5773738" y="4800600"/>
          <a:ext cx="2422525" cy="125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1" name="Equation" r:id="rId9" imgW="1168200" imgH="520560" progId="">
                  <p:embed/>
                </p:oleObj>
              </mc:Choice>
              <mc:Fallback>
                <p:oleObj name="Equation" r:id="rId9" imgW="1168200" imgH="52056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3738" y="4800600"/>
                        <a:ext cx="2422525" cy="1258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0" name="Text Box 18"/>
          <p:cNvSpPr txBox="1">
            <a:spLocks noChangeArrowheads="1"/>
          </p:cNvSpPr>
          <p:nvPr/>
        </p:nvSpPr>
        <p:spPr bwMode="auto">
          <a:xfrm>
            <a:off x="366713" y="3886200"/>
            <a:ext cx="1541462" cy="2039938"/>
          </a:xfrm>
          <a:prstGeom prst="rect">
            <a:avLst/>
          </a:prstGeom>
          <a:noFill/>
          <a:ln w="25400" algn="ctr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r>
              <a:rPr lang="en-US" altLang="zh-TW" sz="2400">
                <a:solidFill>
                  <a:srgbClr val="000066"/>
                </a:solidFill>
              </a:rPr>
              <a:t>Variance:</a:t>
            </a:r>
          </a:p>
          <a:p>
            <a:endParaRPr lang="en-US" altLang="zh-TW" sz="3200">
              <a:solidFill>
                <a:srgbClr val="000066"/>
              </a:solidFill>
            </a:endParaRPr>
          </a:p>
          <a:p>
            <a:endParaRPr lang="en-US" altLang="zh-TW" sz="2400">
              <a:solidFill>
                <a:srgbClr val="000066"/>
              </a:solidFill>
            </a:endParaRPr>
          </a:p>
          <a:p>
            <a:r>
              <a:rPr lang="en-US" altLang="zh-TW" sz="2400">
                <a:solidFill>
                  <a:srgbClr val="000066"/>
                </a:solidFill>
              </a:rPr>
              <a:t>Standard </a:t>
            </a:r>
          </a:p>
          <a:p>
            <a:r>
              <a:rPr lang="en-US" altLang="zh-TW" sz="2400">
                <a:solidFill>
                  <a:srgbClr val="000066"/>
                </a:solidFill>
              </a:rPr>
              <a:t>Deviation: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標題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8191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mtClean="0"/>
              <a:t>Variance and Standard Deviation for Grouped Data</a:t>
            </a:r>
            <a:endParaRPr lang="zh-TW" altLang="en-US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4038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3.24 </a:t>
            </a:r>
            <a:endParaRPr lang="zh-TW" altLang="en-US" sz="18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9A12BF-A601-4CF7-8655-8BA67C2FBA6D}" type="slidenum">
              <a:rPr lang="en-US" altLang="zh-TW" smtClean="0"/>
              <a:pPr>
                <a:defRPr/>
              </a:pPr>
              <a:t>56</a:t>
            </a:fld>
            <a:endParaRPr lang="en-US" altLang="zh-TW"/>
          </a:p>
        </p:txBody>
      </p:sp>
      <p:pic>
        <p:nvPicPr>
          <p:cNvPr id="19462" name="Picture 2"/>
          <p:cNvPicPr>
            <a:picLocks noChangeAspect="1" noChangeArrowheads="1"/>
          </p:cNvPicPr>
          <p:nvPr/>
        </p:nvPicPr>
        <p:blipFill>
          <a:blip r:embed="rId3" cstate="print">
            <a:lum bright="-20000" contrast="40000"/>
          </a:blip>
          <a:srcRect l="36250" t="32001" r="31876" b="39999"/>
          <a:stretch>
            <a:fillRect/>
          </a:stretch>
        </p:blipFill>
        <p:spPr bwMode="auto">
          <a:xfrm>
            <a:off x="762000" y="2819400"/>
            <a:ext cx="5551488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8132" name="Object 3"/>
          <p:cNvGraphicFramePr>
            <a:graphicFrameLocks noChangeAspect="1"/>
          </p:cNvGraphicFramePr>
          <p:nvPr/>
        </p:nvGraphicFramePr>
        <p:xfrm>
          <a:off x="6172200" y="1524000"/>
          <a:ext cx="2405063" cy="1211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9" name="Equation" r:id="rId4" imgW="1117440" imgH="482400" progId="">
                  <p:embed/>
                </p:oleObj>
              </mc:Choice>
              <mc:Fallback>
                <p:oleObj name="Equation" r:id="rId4" imgW="1117440" imgH="4824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1524000"/>
                        <a:ext cx="2405063" cy="1211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78A802-79D5-4DC1-9BC8-66291C819EA5}" type="slidenum">
              <a:rPr lang="en-US" altLang="zh-TW" smtClean="0"/>
              <a:pPr>
                <a:defRPr/>
              </a:pPr>
              <a:t>57</a:t>
            </a:fld>
            <a:endParaRPr lang="en-US" altLang="zh-TW"/>
          </a:p>
        </p:txBody>
      </p:sp>
      <p:pic>
        <p:nvPicPr>
          <p:cNvPr id="64515" name="Picture 2"/>
          <p:cNvPicPr>
            <a:picLocks noChangeAspect="1" noChangeArrowheads="1"/>
          </p:cNvPicPr>
          <p:nvPr/>
        </p:nvPicPr>
        <p:blipFill>
          <a:blip r:embed="rId2" cstate="print">
            <a:lum bright="-20000" contrast="40000"/>
          </a:blip>
          <a:srcRect l="35001" t="22821" r="15625" b="44000"/>
          <a:stretch>
            <a:fillRect/>
          </a:stretch>
        </p:blipFill>
        <p:spPr bwMode="auto">
          <a:xfrm>
            <a:off x="381000" y="1371600"/>
            <a:ext cx="8278813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9A4F1-436E-4C42-AEBF-2D426FC08646}" type="slidenum">
              <a:rPr lang="en-US" altLang="zh-TW" smtClean="0"/>
              <a:pPr>
                <a:defRPr/>
              </a:pPr>
              <a:t>58</a:t>
            </a:fld>
            <a:endParaRPr lang="en-US" altLang="zh-TW"/>
          </a:p>
        </p:txBody>
      </p:sp>
      <p:pic>
        <p:nvPicPr>
          <p:cNvPr id="65539" name="Picture 2"/>
          <p:cNvPicPr>
            <a:picLocks noChangeAspect="1" noChangeArrowheads="1"/>
          </p:cNvPicPr>
          <p:nvPr/>
        </p:nvPicPr>
        <p:blipFill>
          <a:blip r:embed="rId2" cstate="print"/>
          <a:srcRect l="28751" t="25999" r="13750" b="39999"/>
          <a:stretch>
            <a:fillRect/>
          </a:stretch>
        </p:blipFill>
        <p:spPr bwMode="auto">
          <a:xfrm>
            <a:off x="304800" y="762000"/>
            <a:ext cx="83820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6131" name="Picture 3"/>
          <p:cNvPicPr>
            <a:picLocks noChangeAspect="1" noChangeArrowheads="1"/>
          </p:cNvPicPr>
          <p:nvPr/>
        </p:nvPicPr>
        <p:blipFill>
          <a:blip r:embed="rId3" cstate="print">
            <a:lum bright="-10000" contrast="20000"/>
          </a:blip>
          <a:srcRect l="34375" t="53000" r="40625" b="32001"/>
          <a:stretch>
            <a:fillRect/>
          </a:stretch>
        </p:blipFill>
        <p:spPr bwMode="auto">
          <a:xfrm>
            <a:off x="533400" y="4648200"/>
            <a:ext cx="4572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6132" name="Picture 4"/>
          <p:cNvPicPr>
            <a:picLocks noChangeAspect="1" noChangeArrowheads="1"/>
          </p:cNvPicPr>
          <p:nvPr/>
        </p:nvPicPr>
        <p:blipFill>
          <a:blip r:embed="rId3" cstate="print">
            <a:lum bright="-30000" contrast="30000"/>
          </a:blip>
          <a:srcRect l="35001" t="72282" r="52499" b="23000"/>
          <a:stretch>
            <a:fillRect/>
          </a:stretch>
        </p:blipFill>
        <p:spPr bwMode="auto">
          <a:xfrm>
            <a:off x="5410200" y="4837113"/>
            <a:ext cx="259080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6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6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99060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新細明體" pitchFamily="18" charset="-120"/>
              </a:rPr>
              <a:t>Coefficient of Variation</a:t>
            </a:r>
          </a:p>
        </p:txBody>
      </p:sp>
      <p:sp>
        <p:nvSpPr>
          <p:cNvPr id="174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E522C8-CEC5-4F3B-93DA-69A6AEDDE32A}" type="slidenum">
              <a:rPr lang="en-US" altLang="zh-TW" smtClean="0"/>
              <a:pPr>
                <a:defRPr/>
              </a:pPr>
              <a:t>59</a:t>
            </a:fld>
            <a:endParaRPr lang="en-US" altLang="zh-TW" smtClean="0"/>
          </a:p>
        </p:txBody>
      </p:sp>
      <p:sp>
        <p:nvSpPr>
          <p:cNvPr id="11268" name="Rectangle 6"/>
          <p:cNvSpPr>
            <a:spLocks noChangeArrowheads="1"/>
          </p:cNvSpPr>
          <p:nvPr/>
        </p:nvSpPr>
        <p:spPr bwMode="auto">
          <a:xfrm>
            <a:off x="457200" y="1905000"/>
            <a:ext cx="80772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endParaRPr lang="en-US" altLang="zh-TW" sz="3600" dirty="0"/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endParaRPr lang="en-US" altLang="zh-TW" sz="1400" dirty="0"/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endParaRPr lang="en-US" altLang="zh-TW" sz="3200" dirty="0"/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endParaRPr lang="en-US" altLang="zh-TW" sz="3200" dirty="0"/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endParaRPr lang="en-US" altLang="zh-TW" sz="3200" dirty="0"/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en-US" altLang="zh-TW" sz="3200" dirty="0"/>
              <a:t>Use </a:t>
            </a:r>
            <a:r>
              <a:rPr lang="en-US" altLang="zh-TW" sz="3200" u="sng" dirty="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CVar</a:t>
            </a:r>
            <a:r>
              <a:rPr lang="en-US" altLang="zh-TW" sz="32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3200" dirty="0"/>
              <a:t>to compare standard deviations when the units are different.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endParaRPr lang="en-US" altLang="zh-TW" sz="3600" dirty="0"/>
          </a:p>
        </p:txBody>
      </p:sp>
      <p:pic>
        <p:nvPicPr>
          <p:cNvPr id="66565" name="Picture 2"/>
          <p:cNvPicPr>
            <a:picLocks noChangeAspect="1" noChangeArrowheads="1"/>
          </p:cNvPicPr>
          <p:nvPr/>
        </p:nvPicPr>
        <p:blipFill>
          <a:blip r:embed="rId3" cstate="print">
            <a:lum bright="-20000" contrast="20000"/>
          </a:blip>
          <a:srcRect l="28751" t="35001" r="13126" b="44000"/>
          <a:stretch>
            <a:fillRect/>
          </a:stretch>
        </p:blipFill>
        <p:spPr bwMode="auto">
          <a:xfrm>
            <a:off x="304800" y="2133600"/>
            <a:ext cx="84359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5410200" y="6248400"/>
            <a:ext cx="3352800" cy="365125"/>
          </a:xfrm>
        </p:spPr>
        <p:txBody>
          <a:bodyPr/>
          <a:lstStyle/>
          <a:p>
            <a:pPr>
              <a:defRPr/>
            </a:pPr>
            <a:fld id="{F9E07CF5-ABFC-41B6-B828-29CCE1775E4B}" type="slidenum">
              <a:rPr lang="zh-TW" altLang="en-US"/>
              <a:pPr>
                <a:defRPr/>
              </a:pPr>
              <a:t>6</a:t>
            </a:fld>
            <a:endParaRPr lang="en-US" altLang="zh-TW" dirty="0"/>
          </a:p>
        </p:txBody>
      </p:sp>
      <p:sp>
        <p:nvSpPr>
          <p:cNvPr id="38915" name="Rectangle 45"/>
          <p:cNvSpPr>
            <a:spLocks noChangeArrowheads="1"/>
          </p:cNvSpPr>
          <p:nvPr/>
        </p:nvSpPr>
        <p:spPr bwMode="auto">
          <a:xfrm>
            <a:off x="152400" y="6400800"/>
            <a:ext cx="3048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sz="1200" b="1">
                <a:solidFill>
                  <a:schemeClr val="tx2"/>
                </a:solidFill>
                <a:latin typeface="Book Antiqua" pitchFamily="18" charset="0"/>
              </a:rPr>
              <a:t>林惠玲  陳正倉著   雙葉書廊發行 </a:t>
            </a:r>
            <a:r>
              <a:rPr lang="zh-TW" altLang="zh-TW" sz="1200" b="1">
                <a:solidFill>
                  <a:schemeClr val="tx2"/>
                </a:solidFill>
                <a:latin typeface="Book Antiqua" pitchFamily="18" charset="0"/>
              </a:rPr>
              <a:t> 2008</a:t>
            </a:r>
            <a:endParaRPr lang="en-US" altLang="zh-TW" sz="1200" b="1">
              <a:solidFill>
                <a:schemeClr val="tx2"/>
              </a:solidFill>
              <a:latin typeface="Book Antiqua" pitchFamily="18" charset="0"/>
            </a:endParaRPr>
          </a:p>
        </p:txBody>
      </p:sp>
      <p:grpSp>
        <p:nvGrpSpPr>
          <p:cNvPr id="38916" name="Group 53"/>
          <p:cNvGrpSpPr>
            <a:grpSpLocks/>
          </p:cNvGrpSpPr>
          <p:nvPr/>
        </p:nvGrpSpPr>
        <p:grpSpPr bwMode="auto">
          <a:xfrm>
            <a:off x="533400" y="838200"/>
            <a:ext cx="8153400" cy="5486400"/>
            <a:chOff x="336" y="576"/>
            <a:chExt cx="5136" cy="3600"/>
          </a:xfrm>
        </p:grpSpPr>
        <p:sp>
          <p:nvSpPr>
            <p:cNvPr id="364548" name="Rectangle 4"/>
            <p:cNvSpPr>
              <a:spLocks noChangeArrowheads="1"/>
            </p:cNvSpPr>
            <p:nvPr/>
          </p:nvSpPr>
          <p:spPr bwMode="auto">
            <a:xfrm>
              <a:off x="864" y="576"/>
              <a:ext cx="3936" cy="576"/>
            </a:xfrm>
            <a:prstGeom prst="rect">
              <a:avLst/>
            </a:prstGeom>
            <a:ln>
              <a:headEnd type="none" w="sm" len="sm"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TW" altLang="en-US" sz="2800" b="1" dirty="0">
                  <a:ea typeface="標楷體" pitchFamily="65" charset="-120"/>
                </a:rPr>
                <a:t>分析資料</a:t>
              </a:r>
              <a:r>
                <a:rPr lang="en-US" altLang="zh-TW" sz="2800" b="1" dirty="0">
                  <a:latin typeface="標楷體"/>
                  <a:ea typeface="標楷體" pitchFamily="65" charset="-120"/>
                </a:rPr>
                <a:t>—</a:t>
              </a:r>
              <a:r>
                <a:rPr lang="zh-TW" altLang="en-US" sz="2800" b="1" dirty="0">
                  <a:ea typeface="標楷體" pitchFamily="65" charset="-120"/>
                </a:rPr>
                <a:t>以統計測量數呈現</a:t>
              </a:r>
            </a:p>
          </p:txBody>
        </p:sp>
        <p:sp>
          <p:nvSpPr>
            <p:cNvPr id="38920" name="Rectangle 6"/>
            <p:cNvSpPr>
              <a:spLocks noChangeArrowheads="1"/>
            </p:cNvSpPr>
            <p:nvPr/>
          </p:nvSpPr>
          <p:spPr bwMode="auto">
            <a:xfrm>
              <a:off x="4272" y="1584"/>
              <a:ext cx="1200" cy="432"/>
            </a:xfrm>
            <a:prstGeom prst="rect">
              <a:avLst/>
            </a:prstGeom>
            <a:solidFill>
              <a:srgbClr val="3366FF"/>
            </a:solidFill>
            <a:ln w="25400">
              <a:solidFill>
                <a:schemeClr val="tx1"/>
              </a:solidFill>
              <a:miter lim="800000"/>
              <a:headEnd type="none" w="sm" len="sm"/>
              <a:tailEnd/>
            </a:ln>
          </p:spPr>
          <p:txBody>
            <a:bodyPr wrap="none" anchor="ctr"/>
            <a:lstStyle/>
            <a:p>
              <a:r>
                <a:rPr lang="zh-TW" altLang="en-US" sz="2000" b="1">
                  <a:solidFill>
                    <a:srgbClr val="000000"/>
                  </a:solidFill>
                  <a:ea typeface="標楷體" pitchFamily="65" charset="-120"/>
                </a:rPr>
                <a:t>盒鬚圖分析法</a:t>
              </a:r>
            </a:p>
          </p:txBody>
        </p:sp>
        <p:sp>
          <p:nvSpPr>
            <p:cNvPr id="38921" name="Rectangle 7"/>
            <p:cNvSpPr>
              <a:spLocks noChangeArrowheads="1"/>
            </p:cNvSpPr>
            <p:nvPr/>
          </p:nvSpPr>
          <p:spPr bwMode="auto">
            <a:xfrm>
              <a:off x="1632" y="1584"/>
              <a:ext cx="1200" cy="432"/>
            </a:xfrm>
            <a:prstGeom prst="rect">
              <a:avLst/>
            </a:prstGeom>
            <a:solidFill>
              <a:srgbClr val="3366FF"/>
            </a:solidFill>
            <a:ln w="25400">
              <a:solidFill>
                <a:schemeClr val="tx1"/>
              </a:solidFill>
              <a:miter lim="800000"/>
              <a:headEnd type="none" w="sm" len="sm"/>
              <a:tailEnd/>
            </a:ln>
          </p:spPr>
          <p:txBody>
            <a:bodyPr wrap="none" anchor="ctr"/>
            <a:lstStyle/>
            <a:p>
              <a:r>
                <a:rPr lang="zh-TW" altLang="en-US" sz="2000" b="1">
                  <a:solidFill>
                    <a:srgbClr val="000000"/>
                  </a:solidFill>
                  <a:ea typeface="標楷體" pitchFamily="65" charset="-120"/>
                </a:rPr>
                <a:t>等分位置的衡量</a:t>
              </a:r>
            </a:p>
          </p:txBody>
        </p:sp>
        <p:sp>
          <p:nvSpPr>
            <p:cNvPr id="38922" name="Rectangle 8"/>
            <p:cNvSpPr>
              <a:spLocks noChangeArrowheads="1"/>
            </p:cNvSpPr>
            <p:nvPr/>
          </p:nvSpPr>
          <p:spPr bwMode="auto">
            <a:xfrm>
              <a:off x="2952" y="1584"/>
              <a:ext cx="1200" cy="432"/>
            </a:xfrm>
            <a:prstGeom prst="rect">
              <a:avLst/>
            </a:prstGeom>
            <a:solidFill>
              <a:srgbClr val="3366FF"/>
            </a:solidFill>
            <a:ln w="25400">
              <a:solidFill>
                <a:schemeClr val="tx1"/>
              </a:solidFill>
              <a:miter lim="800000"/>
              <a:headEnd type="none" w="sm" len="sm"/>
              <a:tailEnd/>
            </a:ln>
          </p:spPr>
          <p:txBody>
            <a:bodyPr wrap="none" anchor="ctr"/>
            <a:lstStyle/>
            <a:p>
              <a:r>
                <a:rPr lang="zh-TW" altLang="en-US" sz="2000" b="1">
                  <a:solidFill>
                    <a:srgbClr val="000000"/>
                  </a:solidFill>
                  <a:ea typeface="標楷體" pitchFamily="65" charset="-120"/>
                </a:rPr>
                <a:t>分散度的衡量</a:t>
              </a:r>
            </a:p>
          </p:txBody>
        </p:sp>
        <p:sp>
          <p:nvSpPr>
            <p:cNvPr id="38923" name="Rectangle 14"/>
            <p:cNvSpPr>
              <a:spLocks noChangeArrowheads="1"/>
            </p:cNvSpPr>
            <p:nvPr/>
          </p:nvSpPr>
          <p:spPr bwMode="auto">
            <a:xfrm>
              <a:off x="3192" y="2544"/>
              <a:ext cx="984" cy="336"/>
            </a:xfrm>
            <a:prstGeom prst="rect">
              <a:avLst/>
            </a:prstGeom>
            <a:solidFill>
              <a:srgbClr val="969696"/>
            </a:solidFill>
            <a:ln w="25400">
              <a:solidFill>
                <a:srgbClr val="666699"/>
              </a:solidFill>
              <a:miter lim="800000"/>
              <a:headEnd type="none" w="sm" len="sm"/>
              <a:tailEnd/>
            </a:ln>
          </p:spPr>
          <p:txBody>
            <a:bodyPr wrap="none" anchor="ctr"/>
            <a:lstStyle/>
            <a:p>
              <a:r>
                <a:rPr lang="zh-TW" altLang="en-US" b="1">
                  <a:solidFill>
                    <a:srgbClr val="000000"/>
                  </a:solidFill>
                  <a:ea typeface="標楷體" pitchFamily="65" charset="-120"/>
                </a:rPr>
                <a:t>平均絕對離差</a:t>
              </a:r>
            </a:p>
          </p:txBody>
        </p:sp>
        <p:sp>
          <p:nvSpPr>
            <p:cNvPr id="38924" name="Rectangle 15"/>
            <p:cNvSpPr>
              <a:spLocks noChangeArrowheads="1"/>
            </p:cNvSpPr>
            <p:nvPr/>
          </p:nvSpPr>
          <p:spPr bwMode="auto">
            <a:xfrm>
              <a:off x="3192" y="2976"/>
              <a:ext cx="984" cy="336"/>
            </a:xfrm>
            <a:prstGeom prst="rect">
              <a:avLst/>
            </a:prstGeom>
            <a:solidFill>
              <a:srgbClr val="969696"/>
            </a:solidFill>
            <a:ln w="25400">
              <a:solidFill>
                <a:srgbClr val="666699"/>
              </a:solidFill>
              <a:miter lim="800000"/>
              <a:headEnd type="none" w="sm" len="sm"/>
              <a:tailEnd/>
            </a:ln>
          </p:spPr>
          <p:txBody>
            <a:bodyPr wrap="none" anchor="ctr"/>
            <a:lstStyle/>
            <a:p>
              <a:r>
                <a:rPr lang="zh-TW" altLang="en-US" sz="2000" b="1">
                  <a:solidFill>
                    <a:srgbClr val="000000"/>
                  </a:solidFill>
                  <a:ea typeface="標楷體" pitchFamily="65" charset="-120"/>
                </a:rPr>
                <a:t>變異數</a:t>
              </a:r>
            </a:p>
          </p:txBody>
        </p:sp>
        <p:sp>
          <p:nvSpPr>
            <p:cNvPr id="38925" name="Rectangle 16"/>
            <p:cNvSpPr>
              <a:spLocks noChangeArrowheads="1"/>
            </p:cNvSpPr>
            <p:nvPr/>
          </p:nvSpPr>
          <p:spPr bwMode="auto">
            <a:xfrm>
              <a:off x="3192" y="3408"/>
              <a:ext cx="984" cy="336"/>
            </a:xfrm>
            <a:prstGeom prst="rect">
              <a:avLst/>
            </a:prstGeom>
            <a:solidFill>
              <a:srgbClr val="969696"/>
            </a:solidFill>
            <a:ln w="25400">
              <a:solidFill>
                <a:srgbClr val="666699"/>
              </a:solidFill>
              <a:miter lim="800000"/>
              <a:headEnd type="none" w="sm" len="sm"/>
              <a:tailEnd/>
            </a:ln>
          </p:spPr>
          <p:txBody>
            <a:bodyPr wrap="none" anchor="ctr"/>
            <a:lstStyle/>
            <a:p>
              <a:r>
                <a:rPr lang="zh-TW" altLang="en-US" sz="2000" b="1">
                  <a:solidFill>
                    <a:srgbClr val="000000"/>
                  </a:solidFill>
                  <a:ea typeface="標楷體" pitchFamily="65" charset="-120"/>
                </a:rPr>
                <a:t>標準差</a:t>
              </a:r>
            </a:p>
          </p:txBody>
        </p:sp>
        <p:sp>
          <p:nvSpPr>
            <p:cNvPr id="38926" name="Rectangle 19"/>
            <p:cNvSpPr>
              <a:spLocks noChangeArrowheads="1"/>
            </p:cNvSpPr>
            <p:nvPr/>
          </p:nvSpPr>
          <p:spPr bwMode="auto">
            <a:xfrm>
              <a:off x="1872" y="2160"/>
              <a:ext cx="912" cy="336"/>
            </a:xfrm>
            <a:prstGeom prst="rect">
              <a:avLst/>
            </a:prstGeom>
            <a:solidFill>
              <a:srgbClr val="969696"/>
            </a:solidFill>
            <a:ln w="25400">
              <a:solidFill>
                <a:srgbClr val="666699"/>
              </a:solidFill>
              <a:miter lim="800000"/>
              <a:headEnd type="none" w="sm" len="sm"/>
              <a:tailEnd/>
            </a:ln>
          </p:spPr>
          <p:txBody>
            <a:bodyPr wrap="none" anchor="ctr"/>
            <a:lstStyle/>
            <a:p>
              <a:r>
                <a:rPr lang="zh-TW" altLang="en-US" sz="2000" b="1">
                  <a:solidFill>
                    <a:srgbClr val="000000"/>
                  </a:solidFill>
                  <a:ea typeface="標楷體" pitchFamily="65" charset="-120"/>
                </a:rPr>
                <a:t>四分位數</a:t>
              </a:r>
            </a:p>
          </p:txBody>
        </p:sp>
        <p:sp>
          <p:nvSpPr>
            <p:cNvPr id="38927" name="Rectangle 20"/>
            <p:cNvSpPr>
              <a:spLocks noChangeArrowheads="1"/>
            </p:cNvSpPr>
            <p:nvPr/>
          </p:nvSpPr>
          <p:spPr bwMode="auto">
            <a:xfrm>
              <a:off x="1872" y="2640"/>
              <a:ext cx="912" cy="336"/>
            </a:xfrm>
            <a:prstGeom prst="rect">
              <a:avLst/>
            </a:prstGeom>
            <a:solidFill>
              <a:srgbClr val="969696"/>
            </a:solidFill>
            <a:ln w="25400">
              <a:solidFill>
                <a:srgbClr val="666699"/>
              </a:solidFill>
              <a:miter lim="800000"/>
              <a:headEnd type="none" w="sm" len="sm"/>
              <a:tailEnd/>
            </a:ln>
          </p:spPr>
          <p:txBody>
            <a:bodyPr wrap="none" anchor="ctr"/>
            <a:lstStyle/>
            <a:p>
              <a:r>
                <a:rPr lang="zh-TW" altLang="en-US" sz="2000" b="1">
                  <a:solidFill>
                    <a:srgbClr val="000000"/>
                  </a:solidFill>
                  <a:ea typeface="標楷體" pitchFamily="65" charset="-120"/>
                </a:rPr>
                <a:t>十分位數</a:t>
              </a:r>
            </a:p>
          </p:txBody>
        </p:sp>
        <p:sp>
          <p:nvSpPr>
            <p:cNvPr id="38928" name="Rectangle 21"/>
            <p:cNvSpPr>
              <a:spLocks noChangeArrowheads="1"/>
            </p:cNvSpPr>
            <p:nvPr/>
          </p:nvSpPr>
          <p:spPr bwMode="auto">
            <a:xfrm>
              <a:off x="1872" y="3120"/>
              <a:ext cx="912" cy="336"/>
            </a:xfrm>
            <a:prstGeom prst="rect">
              <a:avLst/>
            </a:prstGeom>
            <a:solidFill>
              <a:srgbClr val="969696"/>
            </a:solidFill>
            <a:ln w="25400">
              <a:solidFill>
                <a:srgbClr val="666699"/>
              </a:solidFill>
              <a:miter lim="800000"/>
              <a:headEnd type="none" w="sm" len="sm"/>
              <a:tailEnd/>
            </a:ln>
          </p:spPr>
          <p:txBody>
            <a:bodyPr wrap="none" anchor="ctr"/>
            <a:lstStyle/>
            <a:p>
              <a:r>
                <a:rPr lang="zh-TW" altLang="en-US" sz="2000" b="1">
                  <a:solidFill>
                    <a:srgbClr val="000000"/>
                  </a:solidFill>
                  <a:ea typeface="標楷體" pitchFamily="65" charset="-120"/>
                </a:rPr>
                <a:t>百分位數</a:t>
              </a:r>
            </a:p>
          </p:txBody>
        </p:sp>
        <p:sp>
          <p:nvSpPr>
            <p:cNvPr id="38929" name="Line 23"/>
            <p:cNvSpPr>
              <a:spLocks noChangeShapeType="1"/>
            </p:cNvSpPr>
            <p:nvPr/>
          </p:nvSpPr>
          <p:spPr bwMode="auto">
            <a:xfrm>
              <a:off x="912" y="1344"/>
              <a:ext cx="3981" cy="0"/>
            </a:xfrm>
            <a:prstGeom prst="line">
              <a:avLst/>
            </a:prstGeom>
            <a:noFill/>
            <a:ln w="25400">
              <a:solidFill>
                <a:srgbClr val="333333"/>
              </a:solidFill>
              <a:miter lim="800000"/>
              <a:headEnd type="none" w="sm" len="sm"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8930" name="Line 24"/>
            <p:cNvSpPr>
              <a:spLocks noChangeShapeType="1"/>
            </p:cNvSpPr>
            <p:nvPr/>
          </p:nvSpPr>
          <p:spPr bwMode="auto">
            <a:xfrm>
              <a:off x="2832" y="1152"/>
              <a:ext cx="0" cy="192"/>
            </a:xfrm>
            <a:prstGeom prst="line">
              <a:avLst/>
            </a:prstGeom>
            <a:noFill/>
            <a:ln w="25400">
              <a:solidFill>
                <a:srgbClr val="333333"/>
              </a:solidFill>
              <a:miter lim="800000"/>
              <a:headEnd type="none" w="sm" len="sm"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8931" name="Line 26"/>
            <p:cNvSpPr>
              <a:spLocks noChangeShapeType="1"/>
            </p:cNvSpPr>
            <p:nvPr/>
          </p:nvSpPr>
          <p:spPr bwMode="auto">
            <a:xfrm>
              <a:off x="2256" y="1344"/>
              <a:ext cx="0" cy="240"/>
            </a:xfrm>
            <a:prstGeom prst="line">
              <a:avLst/>
            </a:prstGeom>
            <a:noFill/>
            <a:ln w="25400">
              <a:solidFill>
                <a:srgbClr val="333333"/>
              </a:solidFill>
              <a:round/>
              <a:headEnd type="none" w="sm" len="sm"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8932" name="Line 27"/>
            <p:cNvSpPr>
              <a:spLocks noChangeShapeType="1"/>
            </p:cNvSpPr>
            <p:nvPr/>
          </p:nvSpPr>
          <p:spPr bwMode="auto">
            <a:xfrm>
              <a:off x="3552" y="1344"/>
              <a:ext cx="0" cy="240"/>
            </a:xfrm>
            <a:prstGeom prst="line">
              <a:avLst/>
            </a:prstGeom>
            <a:noFill/>
            <a:ln w="25400">
              <a:solidFill>
                <a:srgbClr val="333333"/>
              </a:solidFill>
              <a:round/>
              <a:headEnd type="none" w="sm" len="sm"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8933" name="Line 28"/>
            <p:cNvSpPr>
              <a:spLocks noChangeShapeType="1"/>
            </p:cNvSpPr>
            <p:nvPr/>
          </p:nvSpPr>
          <p:spPr bwMode="auto">
            <a:xfrm>
              <a:off x="4896" y="1344"/>
              <a:ext cx="0" cy="240"/>
            </a:xfrm>
            <a:prstGeom prst="line">
              <a:avLst/>
            </a:prstGeom>
            <a:noFill/>
            <a:ln w="25400">
              <a:solidFill>
                <a:srgbClr val="333333"/>
              </a:solidFill>
              <a:round/>
              <a:headEnd type="none" w="sm" len="sm"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grpSp>
          <p:nvGrpSpPr>
            <p:cNvPr id="38934" name="Group 51"/>
            <p:cNvGrpSpPr>
              <a:grpSpLocks/>
            </p:cNvGrpSpPr>
            <p:nvPr/>
          </p:nvGrpSpPr>
          <p:grpSpPr bwMode="auto">
            <a:xfrm>
              <a:off x="336" y="1344"/>
              <a:ext cx="1200" cy="2112"/>
              <a:chOff x="336" y="1344"/>
              <a:chExt cx="1200" cy="2112"/>
            </a:xfrm>
          </p:grpSpPr>
          <p:sp>
            <p:nvSpPr>
              <p:cNvPr id="38949" name="Rectangle 5"/>
              <p:cNvSpPr>
                <a:spLocks noChangeArrowheads="1"/>
              </p:cNvSpPr>
              <p:nvPr/>
            </p:nvSpPr>
            <p:spPr bwMode="auto">
              <a:xfrm>
                <a:off x="336" y="1584"/>
                <a:ext cx="1200" cy="432"/>
              </a:xfrm>
              <a:prstGeom prst="rect">
                <a:avLst/>
              </a:prstGeom>
              <a:solidFill>
                <a:srgbClr val="3366FF"/>
              </a:solidFill>
              <a:ln w="25400">
                <a:solidFill>
                  <a:schemeClr val="tx1"/>
                </a:solidFill>
                <a:miter lim="800000"/>
                <a:headEnd type="none" w="sm" len="sm"/>
                <a:tailEnd/>
              </a:ln>
            </p:spPr>
            <p:txBody>
              <a:bodyPr wrap="none" anchor="ctr"/>
              <a:lstStyle/>
              <a:p>
                <a:r>
                  <a:rPr lang="zh-TW" altLang="en-US" sz="2000" b="1">
                    <a:solidFill>
                      <a:srgbClr val="000000"/>
                    </a:solidFill>
                    <a:ea typeface="標楷體" pitchFamily="65" charset="-120"/>
                  </a:rPr>
                  <a:t>中心位置的衡量</a:t>
                </a:r>
              </a:p>
            </p:txBody>
          </p:sp>
          <p:sp>
            <p:nvSpPr>
              <p:cNvPr id="38950" name="Rectangle 11"/>
              <p:cNvSpPr>
                <a:spLocks noChangeArrowheads="1"/>
              </p:cNvSpPr>
              <p:nvPr/>
            </p:nvSpPr>
            <p:spPr bwMode="auto">
              <a:xfrm>
                <a:off x="624" y="2160"/>
                <a:ext cx="912" cy="336"/>
              </a:xfrm>
              <a:prstGeom prst="rect">
                <a:avLst/>
              </a:prstGeom>
              <a:solidFill>
                <a:srgbClr val="969696"/>
              </a:solidFill>
              <a:ln w="25400">
                <a:solidFill>
                  <a:srgbClr val="666699"/>
                </a:solidFill>
                <a:miter lim="800000"/>
                <a:headEnd type="none" w="sm" len="sm"/>
                <a:tailEnd/>
              </a:ln>
            </p:spPr>
            <p:txBody>
              <a:bodyPr wrap="none" anchor="ctr"/>
              <a:lstStyle/>
              <a:p>
                <a:r>
                  <a:rPr lang="zh-TW" altLang="en-US" sz="2000" b="1">
                    <a:solidFill>
                      <a:srgbClr val="000000"/>
                    </a:solidFill>
                    <a:ea typeface="標楷體" pitchFamily="65" charset="-120"/>
                  </a:rPr>
                  <a:t>平均數</a:t>
                </a:r>
              </a:p>
            </p:txBody>
          </p:sp>
          <p:sp>
            <p:nvSpPr>
              <p:cNvPr id="38951" name="Rectangle 12"/>
              <p:cNvSpPr>
                <a:spLocks noChangeArrowheads="1"/>
              </p:cNvSpPr>
              <p:nvPr/>
            </p:nvSpPr>
            <p:spPr bwMode="auto">
              <a:xfrm>
                <a:off x="624" y="2640"/>
                <a:ext cx="912" cy="336"/>
              </a:xfrm>
              <a:prstGeom prst="rect">
                <a:avLst/>
              </a:prstGeom>
              <a:solidFill>
                <a:srgbClr val="969696"/>
              </a:solidFill>
              <a:ln w="25400">
                <a:solidFill>
                  <a:srgbClr val="666699"/>
                </a:solidFill>
                <a:miter lim="800000"/>
                <a:headEnd type="none" w="sm" len="sm"/>
                <a:tailEnd/>
              </a:ln>
            </p:spPr>
            <p:txBody>
              <a:bodyPr wrap="none" anchor="ctr"/>
              <a:lstStyle/>
              <a:p>
                <a:r>
                  <a:rPr lang="zh-TW" altLang="en-US" sz="2000" b="1">
                    <a:solidFill>
                      <a:srgbClr val="000000"/>
                    </a:solidFill>
                    <a:ea typeface="標楷體" pitchFamily="65" charset="-120"/>
                  </a:rPr>
                  <a:t>中位數</a:t>
                </a:r>
              </a:p>
            </p:txBody>
          </p:sp>
          <p:sp>
            <p:nvSpPr>
              <p:cNvPr id="38952" name="Rectangle 13"/>
              <p:cNvSpPr>
                <a:spLocks noChangeArrowheads="1"/>
              </p:cNvSpPr>
              <p:nvPr/>
            </p:nvSpPr>
            <p:spPr bwMode="auto">
              <a:xfrm>
                <a:off x="624" y="3120"/>
                <a:ext cx="912" cy="336"/>
              </a:xfrm>
              <a:prstGeom prst="rect">
                <a:avLst/>
              </a:prstGeom>
              <a:solidFill>
                <a:srgbClr val="969696"/>
              </a:solidFill>
              <a:ln w="25400">
                <a:solidFill>
                  <a:srgbClr val="666699"/>
                </a:solidFill>
                <a:miter lim="800000"/>
                <a:headEnd type="none" w="sm" len="sm"/>
                <a:tailEnd/>
              </a:ln>
            </p:spPr>
            <p:txBody>
              <a:bodyPr wrap="none" anchor="ctr"/>
              <a:lstStyle/>
              <a:p>
                <a:r>
                  <a:rPr lang="zh-TW" altLang="en-US" sz="2000" b="1">
                    <a:solidFill>
                      <a:srgbClr val="000000"/>
                    </a:solidFill>
                    <a:ea typeface="標楷體" pitchFamily="65" charset="-120"/>
                  </a:rPr>
                  <a:t>眾   數</a:t>
                </a:r>
              </a:p>
            </p:txBody>
          </p:sp>
          <p:sp>
            <p:nvSpPr>
              <p:cNvPr id="38953" name="Line 25"/>
              <p:cNvSpPr>
                <a:spLocks noChangeShapeType="1"/>
              </p:cNvSpPr>
              <p:nvPr/>
            </p:nvSpPr>
            <p:spPr bwMode="auto">
              <a:xfrm>
                <a:off x="912" y="1344"/>
                <a:ext cx="0" cy="240"/>
              </a:xfrm>
              <a:prstGeom prst="line">
                <a:avLst/>
              </a:prstGeom>
              <a:noFill/>
              <a:ln w="25400">
                <a:solidFill>
                  <a:srgbClr val="333333"/>
                </a:solidFill>
                <a:round/>
                <a:headEnd type="none" w="sm" len="sm"/>
                <a:tailEnd/>
              </a:ln>
            </p:spPr>
            <p:txBody>
              <a:bodyPr wrap="none"/>
              <a:lstStyle/>
              <a:p>
                <a:endParaRPr lang="zh-TW" altLang="en-US"/>
              </a:p>
            </p:txBody>
          </p:sp>
          <p:grpSp>
            <p:nvGrpSpPr>
              <p:cNvPr id="38954" name="Group 33"/>
              <p:cNvGrpSpPr>
                <a:grpSpLocks/>
              </p:cNvGrpSpPr>
              <p:nvPr/>
            </p:nvGrpSpPr>
            <p:grpSpPr bwMode="auto">
              <a:xfrm>
                <a:off x="432" y="2016"/>
                <a:ext cx="192" cy="1248"/>
                <a:chOff x="432" y="1776"/>
                <a:chExt cx="192" cy="1248"/>
              </a:xfrm>
            </p:grpSpPr>
            <p:sp>
              <p:nvSpPr>
                <p:cNvPr id="38955" name="Line 29"/>
                <p:cNvSpPr>
                  <a:spLocks noChangeShapeType="1"/>
                </p:cNvSpPr>
                <p:nvPr/>
              </p:nvSpPr>
              <p:spPr bwMode="auto">
                <a:xfrm>
                  <a:off x="432" y="1776"/>
                  <a:ext cx="0" cy="1248"/>
                </a:xfrm>
                <a:prstGeom prst="line">
                  <a:avLst/>
                </a:prstGeom>
                <a:noFill/>
                <a:ln w="25400">
                  <a:solidFill>
                    <a:srgbClr val="333333"/>
                  </a:solidFill>
                  <a:round/>
                  <a:headEnd type="none" w="sm" len="sm"/>
                  <a:tailEnd/>
                </a:ln>
              </p:spPr>
              <p:txBody>
                <a:bodyPr wrap="none"/>
                <a:lstStyle/>
                <a:p>
                  <a:endParaRPr lang="zh-TW" altLang="en-US"/>
                </a:p>
              </p:txBody>
            </p:sp>
            <p:sp>
              <p:nvSpPr>
                <p:cNvPr id="38956" name="Line 30"/>
                <p:cNvSpPr>
                  <a:spLocks noChangeShapeType="1"/>
                </p:cNvSpPr>
                <p:nvPr/>
              </p:nvSpPr>
              <p:spPr bwMode="auto">
                <a:xfrm>
                  <a:off x="432" y="3024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rgbClr val="333333"/>
                  </a:solidFill>
                  <a:round/>
                  <a:headEnd type="none" w="sm" len="sm"/>
                  <a:tailEnd/>
                </a:ln>
              </p:spPr>
              <p:txBody>
                <a:bodyPr wrap="none"/>
                <a:lstStyle/>
                <a:p>
                  <a:endParaRPr lang="zh-TW" altLang="en-US"/>
                </a:p>
              </p:txBody>
            </p:sp>
            <p:sp>
              <p:nvSpPr>
                <p:cNvPr id="38957" name="Line 31"/>
                <p:cNvSpPr>
                  <a:spLocks noChangeShapeType="1"/>
                </p:cNvSpPr>
                <p:nvPr/>
              </p:nvSpPr>
              <p:spPr bwMode="auto">
                <a:xfrm>
                  <a:off x="432" y="2112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rgbClr val="333333"/>
                  </a:solidFill>
                  <a:round/>
                  <a:headEnd type="none" w="sm" len="sm"/>
                  <a:tailEnd/>
                </a:ln>
              </p:spPr>
              <p:txBody>
                <a:bodyPr wrap="none"/>
                <a:lstStyle/>
                <a:p>
                  <a:endParaRPr lang="zh-TW" altLang="en-US"/>
                </a:p>
              </p:txBody>
            </p:sp>
            <p:sp>
              <p:nvSpPr>
                <p:cNvPr id="38958" name="Line 32"/>
                <p:cNvSpPr>
                  <a:spLocks noChangeShapeType="1"/>
                </p:cNvSpPr>
                <p:nvPr/>
              </p:nvSpPr>
              <p:spPr bwMode="auto">
                <a:xfrm>
                  <a:off x="432" y="2592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rgbClr val="333333"/>
                  </a:solidFill>
                  <a:round/>
                  <a:headEnd type="none" w="sm" len="sm"/>
                  <a:tailEnd/>
                </a:ln>
              </p:spPr>
              <p:txBody>
                <a:bodyPr wrap="none"/>
                <a:lstStyle/>
                <a:p>
                  <a:endParaRPr lang="zh-TW" altLang="en-US"/>
                </a:p>
              </p:txBody>
            </p:sp>
          </p:grpSp>
        </p:grpSp>
        <p:grpSp>
          <p:nvGrpSpPr>
            <p:cNvPr id="38935" name="Group 39"/>
            <p:cNvGrpSpPr>
              <a:grpSpLocks/>
            </p:cNvGrpSpPr>
            <p:nvPr/>
          </p:nvGrpSpPr>
          <p:grpSpPr bwMode="auto">
            <a:xfrm>
              <a:off x="1680" y="2016"/>
              <a:ext cx="192" cy="1248"/>
              <a:chOff x="432" y="1776"/>
              <a:chExt cx="192" cy="1248"/>
            </a:xfrm>
          </p:grpSpPr>
          <p:sp>
            <p:nvSpPr>
              <p:cNvPr id="38945" name="Line 40"/>
              <p:cNvSpPr>
                <a:spLocks noChangeShapeType="1"/>
              </p:cNvSpPr>
              <p:nvPr/>
            </p:nvSpPr>
            <p:spPr bwMode="auto">
              <a:xfrm>
                <a:off x="432" y="1776"/>
                <a:ext cx="0" cy="1248"/>
              </a:xfrm>
              <a:prstGeom prst="line">
                <a:avLst/>
              </a:prstGeom>
              <a:noFill/>
              <a:ln w="25400">
                <a:solidFill>
                  <a:srgbClr val="333333"/>
                </a:solidFill>
                <a:round/>
                <a:headEnd type="none" w="sm" len="sm"/>
                <a:tailEnd/>
              </a:ln>
            </p:spPr>
            <p:txBody>
              <a:bodyPr wrap="none"/>
              <a:lstStyle/>
              <a:p>
                <a:endParaRPr lang="zh-TW" altLang="en-US"/>
              </a:p>
            </p:txBody>
          </p:sp>
          <p:sp>
            <p:nvSpPr>
              <p:cNvPr id="38946" name="Line 41"/>
              <p:cNvSpPr>
                <a:spLocks noChangeShapeType="1"/>
              </p:cNvSpPr>
              <p:nvPr/>
            </p:nvSpPr>
            <p:spPr bwMode="auto">
              <a:xfrm>
                <a:off x="432" y="3024"/>
                <a:ext cx="192" cy="0"/>
              </a:xfrm>
              <a:prstGeom prst="line">
                <a:avLst/>
              </a:prstGeom>
              <a:noFill/>
              <a:ln w="25400">
                <a:solidFill>
                  <a:srgbClr val="333333"/>
                </a:solidFill>
                <a:round/>
                <a:headEnd type="none" w="sm" len="sm"/>
                <a:tailEnd/>
              </a:ln>
            </p:spPr>
            <p:txBody>
              <a:bodyPr wrap="none"/>
              <a:lstStyle/>
              <a:p>
                <a:endParaRPr lang="zh-TW" altLang="en-US"/>
              </a:p>
            </p:txBody>
          </p:sp>
          <p:sp>
            <p:nvSpPr>
              <p:cNvPr id="38947" name="Line 42"/>
              <p:cNvSpPr>
                <a:spLocks noChangeShapeType="1"/>
              </p:cNvSpPr>
              <p:nvPr/>
            </p:nvSpPr>
            <p:spPr bwMode="auto">
              <a:xfrm>
                <a:off x="432" y="2112"/>
                <a:ext cx="192" cy="0"/>
              </a:xfrm>
              <a:prstGeom prst="line">
                <a:avLst/>
              </a:prstGeom>
              <a:noFill/>
              <a:ln w="25400">
                <a:solidFill>
                  <a:srgbClr val="333333"/>
                </a:solidFill>
                <a:round/>
                <a:headEnd type="none" w="sm" len="sm"/>
                <a:tailEnd/>
              </a:ln>
            </p:spPr>
            <p:txBody>
              <a:bodyPr wrap="none"/>
              <a:lstStyle/>
              <a:p>
                <a:endParaRPr lang="zh-TW" altLang="en-US"/>
              </a:p>
            </p:txBody>
          </p:sp>
          <p:sp>
            <p:nvSpPr>
              <p:cNvPr id="38948" name="Line 43"/>
              <p:cNvSpPr>
                <a:spLocks noChangeShapeType="1"/>
              </p:cNvSpPr>
              <p:nvPr/>
            </p:nvSpPr>
            <p:spPr bwMode="auto">
              <a:xfrm>
                <a:off x="432" y="2592"/>
                <a:ext cx="192" cy="0"/>
              </a:xfrm>
              <a:prstGeom prst="line">
                <a:avLst/>
              </a:prstGeom>
              <a:noFill/>
              <a:ln w="25400">
                <a:solidFill>
                  <a:srgbClr val="333333"/>
                </a:solidFill>
                <a:round/>
                <a:headEnd type="none" w="sm" len="sm"/>
                <a:tailEnd/>
              </a:ln>
            </p:spPr>
            <p:txBody>
              <a:bodyPr wrap="none"/>
              <a:lstStyle/>
              <a:p>
                <a:endParaRPr lang="zh-TW" altLang="en-US"/>
              </a:p>
            </p:txBody>
          </p:sp>
        </p:grpSp>
        <p:sp>
          <p:nvSpPr>
            <p:cNvPr id="38936" name="Rectangle 46"/>
            <p:cNvSpPr>
              <a:spLocks noChangeArrowheads="1"/>
            </p:cNvSpPr>
            <p:nvPr/>
          </p:nvSpPr>
          <p:spPr bwMode="auto">
            <a:xfrm>
              <a:off x="3192" y="2112"/>
              <a:ext cx="984" cy="336"/>
            </a:xfrm>
            <a:prstGeom prst="rect">
              <a:avLst/>
            </a:prstGeom>
            <a:solidFill>
              <a:srgbClr val="969696"/>
            </a:solidFill>
            <a:ln w="25400">
              <a:solidFill>
                <a:srgbClr val="666699"/>
              </a:solidFill>
              <a:miter lim="800000"/>
              <a:headEnd type="none" w="sm" len="sm"/>
              <a:tailEnd/>
            </a:ln>
          </p:spPr>
          <p:txBody>
            <a:bodyPr wrap="none" anchor="ctr"/>
            <a:lstStyle/>
            <a:p>
              <a:r>
                <a:rPr lang="zh-TW" altLang="en-US" sz="2000" b="1">
                  <a:solidFill>
                    <a:srgbClr val="000000"/>
                  </a:solidFill>
                  <a:ea typeface="標楷體" pitchFamily="65" charset="-120"/>
                </a:rPr>
                <a:t>全    距</a:t>
              </a:r>
            </a:p>
          </p:txBody>
        </p:sp>
        <p:sp>
          <p:nvSpPr>
            <p:cNvPr id="38937" name="Rectangle 47"/>
            <p:cNvSpPr>
              <a:spLocks noChangeArrowheads="1"/>
            </p:cNvSpPr>
            <p:nvPr/>
          </p:nvSpPr>
          <p:spPr bwMode="auto">
            <a:xfrm>
              <a:off x="3192" y="3840"/>
              <a:ext cx="984" cy="336"/>
            </a:xfrm>
            <a:prstGeom prst="rect">
              <a:avLst/>
            </a:prstGeom>
            <a:solidFill>
              <a:srgbClr val="969696"/>
            </a:solidFill>
            <a:ln w="25400">
              <a:solidFill>
                <a:srgbClr val="666699"/>
              </a:solidFill>
              <a:miter lim="800000"/>
              <a:headEnd type="none" w="sm" len="sm"/>
              <a:tailEnd/>
            </a:ln>
          </p:spPr>
          <p:txBody>
            <a:bodyPr wrap="none" anchor="ctr"/>
            <a:lstStyle/>
            <a:p>
              <a:r>
                <a:rPr lang="zh-TW" altLang="en-US" sz="2000" b="1">
                  <a:solidFill>
                    <a:srgbClr val="000000"/>
                  </a:solidFill>
                  <a:ea typeface="標楷體" pitchFamily="65" charset="-120"/>
                </a:rPr>
                <a:t>四分位差</a:t>
              </a:r>
            </a:p>
          </p:txBody>
        </p:sp>
        <p:grpSp>
          <p:nvGrpSpPr>
            <p:cNvPr id="38938" name="Group 50"/>
            <p:cNvGrpSpPr>
              <a:grpSpLocks/>
            </p:cNvGrpSpPr>
            <p:nvPr/>
          </p:nvGrpSpPr>
          <p:grpSpPr bwMode="auto">
            <a:xfrm>
              <a:off x="2983" y="2016"/>
              <a:ext cx="209" cy="1996"/>
              <a:chOff x="2983" y="2016"/>
              <a:chExt cx="209" cy="1996"/>
            </a:xfrm>
          </p:grpSpPr>
          <p:sp>
            <p:nvSpPr>
              <p:cNvPr id="38939" name="Line 35"/>
              <p:cNvSpPr>
                <a:spLocks noChangeShapeType="1"/>
              </p:cNvSpPr>
              <p:nvPr/>
            </p:nvSpPr>
            <p:spPr bwMode="auto">
              <a:xfrm>
                <a:off x="3000" y="2016"/>
                <a:ext cx="0" cy="1996"/>
              </a:xfrm>
              <a:prstGeom prst="line">
                <a:avLst/>
              </a:prstGeom>
              <a:noFill/>
              <a:ln w="25400">
                <a:solidFill>
                  <a:srgbClr val="333333"/>
                </a:solidFill>
                <a:round/>
                <a:headEnd type="none" w="sm" len="sm"/>
                <a:tailEnd/>
              </a:ln>
            </p:spPr>
            <p:txBody>
              <a:bodyPr wrap="none"/>
              <a:lstStyle/>
              <a:p>
                <a:endParaRPr lang="zh-TW" altLang="en-US"/>
              </a:p>
            </p:txBody>
          </p:sp>
          <p:sp>
            <p:nvSpPr>
              <p:cNvPr id="38940" name="Line 36"/>
              <p:cNvSpPr>
                <a:spLocks noChangeShapeType="1"/>
              </p:cNvSpPr>
              <p:nvPr/>
            </p:nvSpPr>
            <p:spPr bwMode="auto">
              <a:xfrm>
                <a:off x="3000" y="3120"/>
                <a:ext cx="192" cy="0"/>
              </a:xfrm>
              <a:prstGeom prst="line">
                <a:avLst/>
              </a:prstGeom>
              <a:noFill/>
              <a:ln w="25400">
                <a:solidFill>
                  <a:srgbClr val="333333"/>
                </a:solidFill>
                <a:round/>
                <a:headEnd type="none" w="sm" len="sm"/>
                <a:tailEnd/>
              </a:ln>
            </p:spPr>
            <p:txBody>
              <a:bodyPr wrap="none"/>
              <a:lstStyle/>
              <a:p>
                <a:endParaRPr lang="zh-TW" altLang="en-US"/>
              </a:p>
            </p:txBody>
          </p:sp>
          <p:sp>
            <p:nvSpPr>
              <p:cNvPr id="38941" name="Line 37"/>
              <p:cNvSpPr>
                <a:spLocks noChangeShapeType="1"/>
              </p:cNvSpPr>
              <p:nvPr/>
            </p:nvSpPr>
            <p:spPr bwMode="auto">
              <a:xfrm>
                <a:off x="3000" y="2304"/>
                <a:ext cx="192" cy="0"/>
              </a:xfrm>
              <a:prstGeom prst="line">
                <a:avLst/>
              </a:prstGeom>
              <a:noFill/>
              <a:ln w="25400">
                <a:solidFill>
                  <a:srgbClr val="333333"/>
                </a:solidFill>
                <a:round/>
                <a:headEnd type="none" w="sm" len="sm"/>
                <a:tailEnd/>
              </a:ln>
            </p:spPr>
            <p:txBody>
              <a:bodyPr wrap="none"/>
              <a:lstStyle/>
              <a:p>
                <a:endParaRPr lang="zh-TW" altLang="en-US"/>
              </a:p>
            </p:txBody>
          </p:sp>
          <p:sp>
            <p:nvSpPr>
              <p:cNvPr id="38942" name="Line 38"/>
              <p:cNvSpPr>
                <a:spLocks noChangeShapeType="1"/>
              </p:cNvSpPr>
              <p:nvPr/>
            </p:nvSpPr>
            <p:spPr bwMode="auto">
              <a:xfrm>
                <a:off x="3000" y="2736"/>
                <a:ext cx="192" cy="0"/>
              </a:xfrm>
              <a:prstGeom prst="line">
                <a:avLst/>
              </a:prstGeom>
              <a:noFill/>
              <a:ln w="25400">
                <a:solidFill>
                  <a:srgbClr val="333333"/>
                </a:solidFill>
                <a:round/>
                <a:headEnd type="none" w="sm" len="sm"/>
                <a:tailEnd/>
              </a:ln>
            </p:spPr>
            <p:txBody>
              <a:bodyPr wrap="none"/>
              <a:lstStyle/>
              <a:p>
                <a:endParaRPr lang="zh-TW" altLang="en-US"/>
              </a:p>
            </p:txBody>
          </p:sp>
          <p:sp>
            <p:nvSpPr>
              <p:cNvPr id="38943" name="Line 48"/>
              <p:cNvSpPr>
                <a:spLocks noChangeShapeType="1"/>
              </p:cNvSpPr>
              <p:nvPr/>
            </p:nvSpPr>
            <p:spPr bwMode="auto">
              <a:xfrm>
                <a:off x="2983" y="4012"/>
                <a:ext cx="192" cy="0"/>
              </a:xfrm>
              <a:prstGeom prst="line">
                <a:avLst/>
              </a:prstGeom>
              <a:noFill/>
              <a:ln w="25400">
                <a:solidFill>
                  <a:srgbClr val="333333"/>
                </a:solidFill>
                <a:round/>
                <a:headEnd type="none" w="sm" len="sm"/>
                <a:tailEnd/>
              </a:ln>
            </p:spPr>
            <p:txBody>
              <a:bodyPr wrap="none"/>
              <a:lstStyle/>
              <a:p>
                <a:endParaRPr lang="zh-TW" altLang="en-US"/>
              </a:p>
            </p:txBody>
          </p:sp>
          <p:sp>
            <p:nvSpPr>
              <p:cNvPr id="38944" name="Line 49"/>
              <p:cNvSpPr>
                <a:spLocks noChangeShapeType="1"/>
              </p:cNvSpPr>
              <p:nvPr/>
            </p:nvSpPr>
            <p:spPr bwMode="auto">
              <a:xfrm>
                <a:off x="3000" y="3552"/>
                <a:ext cx="192" cy="0"/>
              </a:xfrm>
              <a:prstGeom prst="line">
                <a:avLst/>
              </a:prstGeom>
              <a:noFill/>
              <a:ln w="25400">
                <a:solidFill>
                  <a:srgbClr val="333333"/>
                </a:solidFill>
                <a:round/>
                <a:headEnd type="none" w="sm" len="sm"/>
                <a:tailEnd/>
              </a:ln>
            </p:spPr>
            <p:txBody>
              <a:bodyPr wrap="none"/>
              <a:lstStyle/>
              <a:p>
                <a:endParaRPr lang="zh-TW" altLang="en-US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zh-TW" sz="3600" dirty="0" smtClean="0">
                <a:ea typeface="新細明體" pitchFamily="18" charset="-120"/>
              </a:rPr>
              <a:t>Example 3-23: Sales of Automobiles</a:t>
            </a:r>
            <a:r>
              <a:rPr lang="zh-TW" altLang="en-US" sz="3600" dirty="0" smtClean="0">
                <a:ea typeface="新細明體" pitchFamily="18" charset="-120"/>
              </a:rPr>
              <a:t> </a:t>
            </a:r>
            <a:endParaRPr lang="en-US" altLang="zh-TW" sz="3600" dirty="0" smtClean="0">
              <a:ea typeface="新細明體" pitchFamily="18" charset="-120"/>
            </a:endParaRPr>
          </a:p>
        </p:txBody>
      </p:sp>
      <p:sp>
        <p:nvSpPr>
          <p:cNvPr id="2048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447800"/>
            <a:ext cx="7924800" cy="2209800"/>
          </a:xfrm>
        </p:spPr>
        <p:txBody>
          <a:bodyPr/>
          <a:lstStyle/>
          <a:p>
            <a:pPr marL="0" indent="0" eaLnBrk="1" hangingPunct="1">
              <a:lnSpc>
                <a:spcPct val="114000"/>
              </a:lnSpc>
              <a:buFont typeface="Wingdings" pitchFamily="2" charset="2"/>
              <a:buNone/>
            </a:pPr>
            <a:r>
              <a:rPr lang="en-US" altLang="zh-TW" sz="2400" dirty="0" smtClean="0">
                <a:ea typeface="新細明體" pitchFamily="18" charset="-120"/>
              </a:rPr>
              <a:t>The mean of the number of sales of cars over a 3-month period is 87, and the standard deviation is 5. The mean of the commissions is $5225, and the standard deviation is $773. Compare the variations of the two.</a:t>
            </a:r>
          </a:p>
        </p:txBody>
      </p:sp>
      <p:sp>
        <p:nvSpPr>
          <p:cNvPr id="1843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025B4-5D05-44C7-98EB-6BDD45D84724}" type="slidenum">
              <a:rPr lang="en-US" altLang="zh-TW"/>
              <a:pPr>
                <a:defRPr/>
              </a:pPr>
              <a:t>60</a:t>
            </a:fld>
            <a:endParaRPr lang="en-US" altLang="zh-TW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993775" y="5638800"/>
            <a:ext cx="7083425" cy="5238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800"/>
              <a:t>Commissions are more variable than sales.</a:t>
            </a:r>
          </a:p>
        </p:txBody>
      </p: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882650" y="3590925"/>
          <a:ext cx="4832350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4" name="Equation" r:id="rId4" imgW="2336760" imgH="393480" progId="">
                  <p:embed/>
                </p:oleObj>
              </mc:Choice>
              <mc:Fallback>
                <p:oleObj name="Equation" r:id="rId4" imgW="2336760" imgH="39348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2650" y="3590925"/>
                        <a:ext cx="4832350" cy="814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1" name="Object 3"/>
          <p:cNvGraphicFramePr>
            <a:graphicFrameLocks noChangeAspect="1"/>
          </p:cNvGraphicFramePr>
          <p:nvPr/>
        </p:nvGraphicFramePr>
        <p:xfrm>
          <a:off x="892175" y="4519613"/>
          <a:ext cx="5856288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5" name="Equation" r:id="rId6" imgW="2831760" imgH="393480" progId="">
                  <p:embed/>
                </p:oleObj>
              </mc:Choice>
              <mc:Fallback>
                <p:oleObj name="Equation" r:id="rId6" imgW="2831760" imgH="3934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175" y="4519613"/>
                        <a:ext cx="5856288" cy="814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BF0587-0E1C-4BD8-8742-11E6A10F2156}" type="slidenum">
              <a:rPr lang="en-US" altLang="zh-TW" smtClean="0"/>
              <a:pPr>
                <a:defRPr/>
              </a:pPr>
              <a:t>61</a:t>
            </a:fld>
            <a:endParaRPr lang="en-US" altLang="zh-TW"/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9AD5E9-DCEE-4F67-B0D2-19054DDAB76B}" type="slidenum">
              <a:rPr lang="en-US" altLang="zh-TW" smtClean="0"/>
              <a:pPr>
                <a:defRPr/>
              </a:pPr>
              <a:t>62</a:t>
            </a:fld>
            <a:endParaRPr lang="en-US" altLang="zh-TW"/>
          </a:p>
        </p:txBody>
      </p:sp>
      <p:grpSp>
        <p:nvGrpSpPr>
          <p:cNvPr id="67587" name="群組 16"/>
          <p:cNvGrpSpPr>
            <a:grpSpLocks/>
          </p:cNvGrpSpPr>
          <p:nvPr/>
        </p:nvGrpSpPr>
        <p:grpSpPr bwMode="auto">
          <a:xfrm>
            <a:off x="457200" y="1828800"/>
            <a:ext cx="5715000" cy="4664075"/>
            <a:chOff x="457200" y="1524000"/>
            <a:chExt cx="5715001" cy="4969630"/>
          </a:xfrm>
        </p:grpSpPr>
        <p:grpSp>
          <p:nvGrpSpPr>
            <p:cNvPr id="67591" name="群組 14"/>
            <p:cNvGrpSpPr>
              <a:grpSpLocks/>
            </p:cNvGrpSpPr>
            <p:nvPr/>
          </p:nvGrpSpPr>
          <p:grpSpPr bwMode="auto">
            <a:xfrm>
              <a:off x="457200" y="1524000"/>
              <a:ext cx="5715001" cy="4969630"/>
              <a:chOff x="457200" y="900112"/>
              <a:chExt cx="5715001" cy="5593518"/>
            </a:xfrm>
          </p:grpSpPr>
          <p:pic>
            <p:nvPicPr>
              <p:cNvPr id="67593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b="21455"/>
              <a:stretch>
                <a:fillRect/>
              </a:stretch>
            </p:blipFill>
            <p:spPr bwMode="auto">
              <a:xfrm>
                <a:off x="457200" y="2667000"/>
                <a:ext cx="5712763" cy="1795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7594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b="9593"/>
              <a:stretch>
                <a:fillRect/>
              </a:stretch>
            </p:blipFill>
            <p:spPr bwMode="auto">
              <a:xfrm>
                <a:off x="457201" y="4495800"/>
                <a:ext cx="5715000" cy="19978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7595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b="17416"/>
              <a:stretch>
                <a:fillRect/>
              </a:stretch>
            </p:blipFill>
            <p:spPr bwMode="auto">
              <a:xfrm>
                <a:off x="457202" y="900112"/>
                <a:ext cx="5638799" cy="18366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10" name="直線接點 9"/>
            <p:cNvCxnSpPr/>
            <p:nvPr/>
          </p:nvCxnSpPr>
          <p:spPr>
            <a:xfrm rot="5400000">
              <a:off x="837373" y="4115381"/>
              <a:ext cx="4726054" cy="0"/>
            </a:xfrm>
            <a:prstGeom prst="line">
              <a:avLst/>
            </a:prstGeom>
            <a:ln w="412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588" name="文字方塊 10"/>
          <p:cNvSpPr txBox="1">
            <a:spLocks noChangeArrowheads="1"/>
          </p:cNvSpPr>
          <p:nvPr/>
        </p:nvSpPr>
        <p:spPr bwMode="auto">
          <a:xfrm>
            <a:off x="2743200" y="6400800"/>
            <a:ext cx="9556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/>
              <a:t>Mean</a:t>
            </a:r>
            <a:endParaRPr lang="zh-TW" altLang="en-US" sz="2400"/>
          </a:p>
        </p:txBody>
      </p:sp>
      <p:sp>
        <p:nvSpPr>
          <p:cNvPr id="67589" name="文字方塊 11"/>
          <p:cNvSpPr txBox="1">
            <a:spLocks noChangeArrowheads="1"/>
          </p:cNvSpPr>
          <p:nvPr/>
        </p:nvSpPr>
        <p:spPr bwMode="auto">
          <a:xfrm>
            <a:off x="4800600" y="1905000"/>
            <a:ext cx="416083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000"/>
              <a:t>Known: Mean &amp; standard deviation</a:t>
            </a:r>
          </a:p>
          <a:p>
            <a:endParaRPr lang="en-US" altLang="zh-TW" sz="2000"/>
          </a:p>
          <a:p>
            <a:r>
              <a:rPr lang="en-US" altLang="zh-TW" sz="2000"/>
              <a:t>Distribution unknown</a:t>
            </a:r>
            <a:endParaRPr lang="zh-TW" altLang="en-US" sz="2000"/>
          </a:p>
        </p:txBody>
      </p:sp>
      <p:sp>
        <p:nvSpPr>
          <p:cNvPr id="13" name="Rectangle 28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1440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4000" dirty="0" smtClean="0">
                <a:solidFill>
                  <a:schemeClr val="tx2">
                    <a:lumMod val="75000"/>
                  </a:schemeClr>
                </a:solidFill>
                <a:ea typeface="新細明體" pitchFamily="18" charset="-120"/>
              </a:rPr>
              <a:t>Chebyshev’s Theorem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8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4000" dirty="0" smtClean="0">
                <a:solidFill>
                  <a:schemeClr val="tx2">
                    <a:lumMod val="75000"/>
                  </a:schemeClr>
                </a:solidFill>
                <a:ea typeface="新細明體" pitchFamily="18" charset="-120"/>
              </a:rPr>
              <a:t>Chebyshev’s Theorem</a:t>
            </a:r>
          </a:p>
        </p:txBody>
      </p:sp>
      <p:sp>
        <p:nvSpPr>
          <p:cNvPr id="65539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908373-C5F5-428A-9FD2-F313AD37FB4E}" type="slidenum">
              <a:rPr lang="en-US" altLang="zh-TW" smtClean="0"/>
              <a:pPr>
                <a:defRPr/>
              </a:pPr>
              <a:t>63</a:t>
            </a:fld>
            <a:endParaRPr lang="en-US" altLang="zh-TW" smtClean="0"/>
          </a:p>
        </p:txBody>
      </p:sp>
      <p:pic>
        <p:nvPicPr>
          <p:cNvPr id="686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613" y="1905000"/>
            <a:ext cx="795178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3"/>
          <p:cNvSpPr txBox="1">
            <a:spLocks noChangeArrowheads="1"/>
          </p:cNvSpPr>
          <p:nvPr/>
        </p:nvSpPr>
        <p:spPr bwMode="auto">
          <a:xfrm>
            <a:off x="533400" y="1552575"/>
            <a:ext cx="7772400" cy="18526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zh-TW" sz="2600"/>
              <a:t>The proportion of values from </a:t>
            </a:r>
            <a:r>
              <a:rPr lang="en-US" altLang="zh-TW" sz="2600" u="sng"/>
              <a:t>any</a:t>
            </a:r>
            <a:r>
              <a:rPr lang="en-US" altLang="zh-TW" sz="2600"/>
              <a:t> data set that fall within </a:t>
            </a:r>
            <a:r>
              <a:rPr lang="en-US" altLang="zh-TW" sz="2600" i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TW" sz="2600"/>
              <a:t> standard deviations of the mean will be at least 1-1/</a:t>
            </a:r>
            <a:r>
              <a:rPr lang="en-US" altLang="zh-TW" sz="2600" i="1">
                <a:latin typeface="Times New Roman" pitchFamily="18" charset="0"/>
              </a:rPr>
              <a:t>k</a:t>
            </a:r>
            <a:r>
              <a:rPr lang="en-US" altLang="zh-TW" sz="2600" baseline="30000"/>
              <a:t>2</a:t>
            </a:r>
            <a:r>
              <a:rPr lang="en-US" altLang="zh-TW" sz="2600"/>
              <a:t>, where </a:t>
            </a:r>
            <a:r>
              <a:rPr lang="en-US" altLang="zh-TW" sz="2600" i="1">
                <a:latin typeface="Times New Roman" pitchFamily="18" charset="0"/>
              </a:rPr>
              <a:t>k</a:t>
            </a:r>
            <a:r>
              <a:rPr lang="en-US" altLang="zh-TW" sz="2600"/>
              <a:t> is a number greater than 1 (</a:t>
            </a:r>
            <a:r>
              <a:rPr lang="en-US" altLang="zh-TW" sz="2600" i="1">
                <a:latin typeface="Times New Roman" pitchFamily="18" charset="0"/>
              </a:rPr>
              <a:t>k</a:t>
            </a:r>
            <a:r>
              <a:rPr lang="en-US" altLang="zh-TW" sz="2600"/>
              <a:t> is not necessarily an integer).</a:t>
            </a:r>
            <a:endParaRPr lang="en-US" altLang="zh-TW" sz="2600" baseline="30000"/>
          </a:p>
        </p:txBody>
      </p:sp>
      <p:sp>
        <p:nvSpPr>
          <p:cNvPr id="64515" name="Rectangle 28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4000" dirty="0" smtClean="0">
                <a:solidFill>
                  <a:schemeClr val="tx2">
                    <a:lumMod val="75000"/>
                  </a:schemeClr>
                </a:solidFill>
                <a:ea typeface="新細明體" pitchFamily="18" charset="-120"/>
              </a:rPr>
              <a:t>Chebyshev’s Theorem</a:t>
            </a:r>
          </a:p>
        </p:txBody>
      </p:sp>
      <p:sp>
        <p:nvSpPr>
          <p:cNvPr id="64516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E7FF92-4F10-40AD-9A30-DF5346251C6E}" type="slidenum">
              <a:rPr lang="en-US" altLang="zh-TW" smtClean="0"/>
              <a:pPr>
                <a:defRPr/>
              </a:pPr>
              <a:t>64</a:t>
            </a:fld>
            <a:endParaRPr lang="en-US" altLang="zh-TW" smtClean="0"/>
          </a:p>
        </p:txBody>
      </p:sp>
      <p:sp>
        <p:nvSpPr>
          <p:cNvPr id="69637" name="AutoShape 4"/>
          <p:cNvSpPr>
            <a:spLocks noChangeAspect="1" noChangeArrowheads="1" noTextEdit="1"/>
          </p:cNvSpPr>
          <p:nvPr/>
        </p:nvSpPr>
        <p:spPr bwMode="auto">
          <a:xfrm>
            <a:off x="1066800" y="3657600"/>
            <a:ext cx="6937375" cy="257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2641600" y="3751263"/>
            <a:ext cx="7938" cy="2398712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69639" name="Rectangle 7"/>
          <p:cNvSpPr>
            <a:spLocks noChangeArrowheads="1"/>
          </p:cNvSpPr>
          <p:nvPr/>
        </p:nvSpPr>
        <p:spPr bwMode="auto">
          <a:xfrm>
            <a:off x="5026025" y="3751263"/>
            <a:ext cx="9525" cy="2398712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69640" name="Rectangle 8"/>
          <p:cNvSpPr>
            <a:spLocks noChangeArrowheads="1"/>
          </p:cNvSpPr>
          <p:nvPr/>
        </p:nvSpPr>
        <p:spPr bwMode="auto">
          <a:xfrm>
            <a:off x="1163638" y="4686300"/>
            <a:ext cx="6753225" cy="9525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69641" name="Rectangle 9"/>
          <p:cNvSpPr>
            <a:spLocks noChangeArrowheads="1"/>
          </p:cNvSpPr>
          <p:nvPr/>
        </p:nvSpPr>
        <p:spPr bwMode="auto">
          <a:xfrm>
            <a:off x="1163638" y="5160963"/>
            <a:ext cx="6753225" cy="9525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69642" name="Rectangle 10"/>
          <p:cNvSpPr>
            <a:spLocks noChangeArrowheads="1"/>
          </p:cNvSpPr>
          <p:nvPr/>
        </p:nvSpPr>
        <p:spPr bwMode="auto">
          <a:xfrm>
            <a:off x="1163638" y="5653088"/>
            <a:ext cx="6753225" cy="9525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69643" name="Rectangle 11"/>
          <p:cNvSpPr>
            <a:spLocks noChangeArrowheads="1"/>
          </p:cNvSpPr>
          <p:nvPr/>
        </p:nvSpPr>
        <p:spPr bwMode="auto">
          <a:xfrm>
            <a:off x="1158875" y="3751263"/>
            <a:ext cx="26988" cy="2398712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69644" name="Rectangle 12"/>
          <p:cNvSpPr>
            <a:spLocks noChangeArrowheads="1"/>
          </p:cNvSpPr>
          <p:nvPr/>
        </p:nvSpPr>
        <p:spPr bwMode="auto">
          <a:xfrm>
            <a:off x="7894638" y="3751263"/>
            <a:ext cx="26987" cy="2398712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69645" name="Rectangle 13"/>
          <p:cNvSpPr>
            <a:spLocks noChangeArrowheads="1"/>
          </p:cNvSpPr>
          <p:nvPr/>
        </p:nvSpPr>
        <p:spPr bwMode="auto">
          <a:xfrm>
            <a:off x="1163638" y="3746500"/>
            <a:ext cx="6753225" cy="26988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69646" name="Rectangle 14"/>
          <p:cNvSpPr>
            <a:spLocks noChangeArrowheads="1"/>
          </p:cNvSpPr>
          <p:nvPr/>
        </p:nvSpPr>
        <p:spPr bwMode="auto">
          <a:xfrm>
            <a:off x="1163638" y="6119813"/>
            <a:ext cx="6753225" cy="25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69647" name="Rectangle 15"/>
          <p:cNvSpPr>
            <a:spLocks noChangeArrowheads="1"/>
          </p:cNvSpPr>
          <p:nvPr/>
        </p:nvSpPr>
        <p:spPr bwMode="auto">
          <a:xfrm>
            <a:off x="1712913" y="3819525"/>
            <a:ext cx="560387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900">
                <a:solidFill>
                  <a:srgbClr val="000000"/>
                </a:solidFill>
              </a:rPr>
              <a:t># of </a:t>
            </a:r>
            <a:endParaRPr lang="en-US" altLang="zh-TW"/>
          </a:p>
        </p:txBody>
      </p:sp>
      <p:sp>
        <p:nvSpPr>
          <p:cNvPr id="69648" name="Rectangle 16"/>
          <p:cNvSpPr>
            <a:spLocks noChangeArrowheads="1"/>
          </p:cNvSpPr>
          <p:nvPr/>
        </p:nvSpPr>
        <p:spPr bwMode="auto">
          <a:xfrm>
            <a:off x="1441450" y="4100513"/>
            <a:ext cx="109537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900">
                <a:solidFill>
                  <a:srgbClr val="000000"/>
                </a:solidFill>
              </a:rPr>
              <a:t>standard </a:t>
            </a:r>
            <a:endParaRPr lang="en-US" altLang="zh-TW"/>
          </a:p>
        </p:txBody>
      </p:sp>
      <p:sp>
        <p:nvSpPr>
          <p:cNvPr id="69649" name="Rectangle 17"/>
          <p:cNvSpPr>
            <a:spLocks noChangeArrowheads="1"/>
          </p:cNvSpPr>
          <p:nvPr/>
        </p:nvSpPr>
        <p:spPr bwMode="auto">
          <a:xfrm>
            <a:off x="1265238" y="4381500"/>
            <a:ext cx="1296987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900">
                <a:solidFill>
                  <a:srgbClr val="000000"/>
                </a:solidFill>
              </a:rPr>
              <a:t>deviations, </a:t>
            </a:r>
            <a:endParaRPr lang="en-US" altLang="zh-TW"/>
          </a:p>
        </p:txBody>
      </p:sp>
      <p:sp>
        <p:nvSpPr>
          <p:cNvPr id="69650" name="Rectangle 18"/>
          <p:cNvSpPr>
            <a:spLocks noChangeArrowheads="1"/>
          </p:cNvSpPr>
          <p:nvPr/>
        </p:nvSpPr>
        <p:spPr bwMode="auto">
          <a:xfrm>
            <a:off x="2449513" y="4381500"/>
            <a:ext cx="201612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900" i="1">
                <a:solidFill>
                  <a:srgbClr val="000000"/>
                </a:solidFill>
                <a:latin typeface="Times New Roman" pitchFamily="18" charset="0"/>
              </a:rPr>
              <a:t>k</a:t>
            </a:r>
            <a:endParaRPr lang="en-US" altLang="zh-TW"/>
          </a:p>
        </p:txBody>
      </p:sp>
      <p:sp>
        <p:nvSpPr>
          <p:cNvPr id="69651" name="Rectangle 19"/>
          <p:cNvSpPr>
            <a:spLocks noChangeArrowheads="1"/>
          </p:cNvSpPr>
          <p:nvPr/>
        </p:nvSpPr>
        <p:spPr bwMode="auto">
          <a:xfrm>
            <a:off x="2781300" y="3819525"/>
            <a:ext cx="2289175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900">
                <a:solidFill>
                  <a:srgbClr val="000000"/>
                </a:solidFill>
              </a:rPr>
              <a:t>Minimum Proportion </a:t>
            </a:r>
            <a:endParaRPr lang="en-US" altLang="zh-TW"/>
          </a:p>
        </p:txBody>
      </p:sp>
      <p:sp>
        <p:nvSpPr>
          <p:cNvPr id="69652" name="Rectangle 20"/>
          <p:cNvSpPr>
            <a:spLocks noChangeArrowheads="1"/>
          </p:cNvSpPr>
          <p:nvPr/>
        </p:nvSpPr>
        <p:spPr bwMode="auto">
          <a:xfrm>
            <a:off x="2957513" y="4100513"/>
            <a:ext cx="77152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900">
                <a:solidFill>
                  <a:srgbClr val="000000"/>
                </a:solidFill>
              </a:rPr>
              <a:t>within </a:t>
            </a:r>
            <a:endParaRPr lang="en-US" altLang="zh-TW"/>
          </a:p>
        </p:txBody>
      </p:sp>
      <p:sp>
        <p:nvSpPr>
          <p:cNvPr id="69653" name="Rectangle 21"/>
          <p:cNvSpPr>
            <a:spLocks noChangeArrowheads="1"/>
          </p:cNvSpPr>
          <p:nvPr/>
        </p:nvSpPr>
        <p:spPr bwMode="auto">
          <a:xfrm>
            <a:off x="3614738" y="4100513"/>
            <a:ext cx="201612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900" i="1">
                <a:solidFill>
                  <a:srgbClr val="000000"/>
                </a:solidFill>
                <a:latin typeface="Times New Roman" pitchFamily="18" charset="0"/>
              </a:rPr>
              <a:t>k</a:t>
            </a:r>
            <a:endParaRPr lang="en-US" altLang="zh-TW"/>
          </a:p>
        </p:txBody>
      </p:sp>
      <p:sp>
        <p:nvSpPr>
          <p:cNvPr id="69654" name="Rectangle 22"/>
          <p:cNvSpPr>
            <a:spLocks noChangeArrowheads="1"/>
          </p:cNvSpPr>
          <p:nvPr/>
        </p:nvSpPr>
        <p:spPr bwMode="auto">
          <a:xfrm>
            <a:off x="3781425" y="4100513"/>
            <a:ext cx="109537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900">
                <a:solidFill>
                  <a:srgbClr val="000000"/>
                </a:solidFill>
              </a:rPr>
              <a:t>standard </a:t>
            </a:r>
            <a:endParaRPr lang="en-US" altLang="zh-TW"/>
          </a:p>
        </p:txBody>
      </p:sp>
      <p:sp>
        <p:nvSpPr>
          <p:cNvPr id="69655" name="Rectangle 23"/>
          <p:cNvSpPr>
            <a:spLocks noChangeArrowheads="1"/>
          </p:cNvSpPr>
          <p:nvPr/>
        </p:nvSpPr>
        <p:spPr bwMode="auto">
          <a:xfrm>
            <a:off x="3298825" y="4381500"/>
            <a:ext cx="1174750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900">
                <a:solidFill>
                  <a:srgbClr val="000000"/>
                </a:solidFill>
              </a:rPr>
              <a:t>deviations</a:t>
            </a:r>
            <a:endParaRPr lang="en-US" altLang="zh-TW"/>
          </a:p>
        </p:txBody>
      </p:sp>
      <p:sp>
        <p:nvSpPr>
          <p:cNvPr id="69656" name="Rectangle 24"/>
          <p:cNvSpPr>
            <a:spLocks noChangeArrowheads="1"/>
          </p:cNvSpPr>
          <p:nvPr/>
        </p:nvSpPr>
        <p:spPr bwMode="auto">
          <a:xfrm>
            <a:off x="5353050" y="3819525"/>
            <a:ext cx="240188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900">
                <a:solidFill>
                  <a:srgbClr val="000000"/>
                </a:solidFill>
              </a:rPr>
              <a:t>Minimum Percentage </a:t>
            </a:r>
            <a:endParaRPr lang="en-US" altLang="zh-TW"/>
          </a:p>
        </p:txBody>
      </p:sp>
      <p:sp>
        <p:nvSpPr>
          <p:cNvPr id="69657" name="Rectangle 25"/>
          <p:cNvSpPr>
            <a:spLocks noChangeArrowheads="1"/>
          </p:cNvSpPr>
          <p:nvPr/>
        </p:nvSpPr>
        <p:spPr bwMode="auto">
          <a:xfrm>
            <a:off x="5589588" y="4100513"/>
            <a:ext cx="77152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900">
                <a:solidFill>
                  <a:srgbClr val="000000"/>
                </a:solidFill>
              </a:rPr>
              <a:t>within </a:t>
            </a:r>
            <a:endParaRPr lang="en-US" altLang="zh-TW"/>
          </a:p>
        </p:txBody>
      </p:sp>
      <p:sp>
        <p:nvSpPr>
          <p:cNvPr id="69658" name="Rectangle 26"/>
          <p:cNvSpPr>
            <a:spLocks noChangeArrowheads="1"/>
          </p:cNvSpPr>
          <p:nvPr/>
        </p:nvSpPr>
        <p:spPr bwMode="auto">
          <a:xfrm>
            <a:off x="6246813" y="4100513"/>
            <a:ext cx="201612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900" i="1">
                <a:solidFill>
                  <a:srgbClr val="000000"/>
                </a:solidFill>
                <a:latin typeface="Times New Roman" pitchFamily="18" charset="0"/>
              </a:rPr>
              <a:t>k</a:t>
            </a:r>
            <a:endParaRPr lang="en-US" altLang="zh-TW"/>
          </a:p>
        </p:txBody>
      </p:sp>
      <p:sp>
        <p:nvSpPr>
          <p:cNvPr id="69659" name="Rectangle 27"/>
          <p:cNvSpPr>
            <a:spLocks noChangeArrowheads="1"/>
          </p:cNvSpPr>
          <p:nvPr/>
        </p:nvSpPr>
        <p:spPr bwMode="auto">
          <a:xfrm>
            <a:off x="6413500" y="4100513"/>
            <a:ext cx="109537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900">
                <a:solidFill>
                  <a:srgbClr val="000000"/>
                </a:solidFill>
              </a:rPr>
              <a:t>standard </a:t>
            </a:r>
            <a:endParaRPr lang="en-US" altLang="zh-TW"/>
          </a:p>
        </p:txBody>
      </p:sp>
      <p:sp>
        <p:nvSpPr>
          <p:cNvPr id="69660" name="Rectangle 28"/>
          <p:cNvSpPr>
            <a:spLocks noChangeArrowheads="1"/>
          </p:cNvSpPr>
          <p:nvPr/>
        </p:nvSpPr>
        <p:spPr bwMode="auto">
          <a:xfrm>
            <a:off x="5930900" y="4381500"/>
            <a:ext cx="1174750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900">
                <a:solidFill>
                  <a:srgbClr val="000000"/>
                </a:solidFill>
              </a:rPr>
              <a:t>deviations</a:t>
            </a:r>
            <a:endParaRPr lang="en-US" altLang="zh-TW"/>
          </a:p>
        </p:txBody>
      </p:sp>
      <p:sp>
        <p:nvSpPr>
          <p:cNvPr id="82973" name="Rectangle 29"/>
          <p:cNvSpPr>
            <a:spLocks noChangeArrowheads="1"/>
          </p:cNvSpPr>
          <p:nvPr/>
        </p:nvSpPr>
        <p:spPr bwMode="auto">
          <a:xfrm>
            <a:off x="1817688" y="4729163"/>
            <a:ext cx="333375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600">
                <a:solidFill>
                  <a:srgbClr val="000000"/>
                </a:solidFill>
              </a:rPr>
              <a:t>2</a:t>
            </a:r>
            <a:endParaRPr lang="en-US" altLang="zh-TW"/>
          </a:p>
        </p:txBody>
      </p:sp>
      <p:sp>
        <p:nvSpPr>
          <p:cNvPr id="82976" name="Rectangle 32"/>
          <p:cNvSpPr>
            <a:spLocks noChangeArrowheads="1"/>
          </p:cNvSpPr>
          <p:nvPr/>
        </p:nvSpPr>
        <p:spPr bwMode="auto">
          <a:xfrm>
            <a:off x="3163888" y="4735513"/>
            <a:ext cx="14208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600">
                <a:solidFill>
                  <a:srgbClr val="000000"/>
                </a:solidFill>
              </a:rPr>
              <a:t>1-1/4=3/4</a:t>
            </a:r>
            <a:endParaRPr lang="en-US" altLang="zh-TW"/>
          </a:p>
        </p:txBody>
      </p:sp>
      <p:sp>
        <p:nvSpPr>
          <p:cNvPr id="82977" name="Rectangle 33"/>
          <p:cNvSpPr>
            <a:spLocks noChangeArrowheads="1"/>
          </p:cNvSpPr>
          <p:nvPr/>
        </p:nvSpPr>
        <p:spPr bwMode="auto">
          <a:xfrm>
            <a:off x="6142038" y="4729163"/>
            <a:ext cx="814387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600">
                <a:solidFill>
                  <a:srgbClr val="000000"/>
                </a:solidFill>
              </a:rPr>
              <a:t>75%</a:t>
            </a:r>
            <a:endParaRPr lang="en-US" altLang="zh-TW"/>
          </a:p>
        </p:txBody>
      </p:sp>
      <p:sp>
        <p:nvSpPr>
          <p:cNvPr id="82978" name="Rectangle 34"/>
          <p:cNvSpPr>
            <a:spLocks noChangeArrowheads="1"/>
          </p:cNvSpPr>
          <p:nvPr/>
        </p:nvSpPr>
        <p:spPr bwMode="auto">
          <a:xfrm>
            <a:off x="1817688" y="5240338"/>
            <a:ext cx="333375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600">
                <a:solidFill>
                  <a:srgbClr val="000000"/>
                </a:solidFill>
              </a:rPr>
              <a:t>3</a:t>
            </a:r>
            <a:endParaRPr lang="en-US" altLang="zh-TW"/>
          </a:p>
        </p:txBody>
      </p:sp>
      <p:sp>
        <p:nvSpPr>
          <p:cNvPr id="82981" name="Rectangle 37"/>
          <p:cNvSpPr>
            <a:spLocks noChangeArrowheads="1"/>
          </p:cNvSpPr>
          <p:nvPr/>
        </p:nvSpPr>
        <p:spPr bwMode="auto">
          <a:xfrm>
            <a:off x="3163888" y="5229225"/>
            <a:ext cx="14208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600">
                <a:solidFill>
                  <a:srgbClr val="000000"/>
                </a:solidFill>
              </a:rPr>
              <a:t>1-1/9=8/9</a:t>
            </a:r>
            <a:endParaRPr lang="en-US" altLang="zh-TW"/>
          </a:p>
        </p:txBody>
      </p:sp>
      <p:sp>
        <p:nvSpPr>
          <p:cNvPr id="82982" name="Rectangle 38"/>
          <p:cNvSpPr>
            <a:spLocks noChangeArrowheads="1"/>
          </p:cNvSpPr>
          <p:nvPr/>
        </p:nvSpPr>
        <p:spPr bwMode="auto">
          <a:xfrm>
            <a:off x="5913438" y="5219700"/>
            <a:ext cx="1279525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600">
                <a:solidFill>
                  <a:srgbClr val="000000"/>
                </a:solidFill>
              </a:rPr>
              <a:t>88.89%</a:t>
            </a:r>
            <a:endParaRPr lang="en-US" altLang="zh-TW"/>
          </a:p>
        </p:txBody>
      </p:sp>
      <p:sp>
        <p:nvSpPr>
          <p:cNvPr id="82983" name="Rectangle 39"/>
          <p:cNvSpPr>
            <a:spLocks noChangeArrowheads="1"/>
          </p:cNvSpPr>
          <p:nvPr/>
        </p:nvSpPr>
        <p:spPr bwMode="auto">
          <a:xfrm>
            <a:off x="1817688" y="5700713"/>
            <a:ext cx="33337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600">
                <a:solidFill>
                  <a:srgbClr val="000000"/>
                </a:solidFill>
              </a:rPr>
              <a:t>4</a:t>
            </a:r>
            <a:endParaRPr lang="en-US" altLang="zh-TW"/>
          </a:p>
        </p:txBody>
      </p:sp>
      <p:sp>
        <p:nvSpPr>
          <p:cNvPr id="82986" name="Rectangle 42"/>
          <p:cNvSpPr>
            <a:spLocks noChangeArrowheads="1"/>
          </p:cNvSpPr>
          <p:nvPr/>
        </p:nvSpPr>
        <p:spPr bwMode="auto">
          <a:xfrm>
            <a:off x="2846388" y="5699125"/>
            <a:ext cx="19780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600">
                <a:solidFill>
                  <a:srgbClr val="000000"/>
                </a:solidFill>
              </a:rPr>
              <a:t>1-1/16=15/16</a:t>
            </a:r>
            <a:endParaRPr lang="en-US" altLang="zh-TW"/>
          </a:p>
        </p:txBody>
      </p:sp>
      <p:sp>
        <p:nvSpPr>
          <p:cNvPr id="82987" name="Rectangle 43"/>
          <p:cNvSpPr>
            <a:spLocks noChangeArrowheads="1"/>
          </p:cNvSpPr>
          <p:nvPr/>
        </p:nvSpPr>
        <p:spPr bwMode="auto">
          <a:xfrm>
            <a:off x="5913438" y="5692775"/>
            <a:ext cx="12795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2600">
                <a:solidFill>
                  <a:srgbClr val="000000"/>
                </a:solidFill>
              </a:rPr>
              <a:t>93.75%</a:t>
            </a:r>
            <a:endParaRPr lang="en-US" altLang="zh-TW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73" grpId="0"/>
      <p:bldP spid="82976" grpId="0"/>
      <p:bldP spid="82977" grpId="0"/>
      <p:bldP spid="82978" grpId="0"/>
      <p:bldP spid="82981" grpId="0"/>
      <p:bldP spid="82982" grpId="0"/>
      <p:bldP spid="82983" grpId="0"/>
      <p:bldP spid="82986" grpId="0"/>
      <p:bldP spid="8298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685800"/>
          </a:xfrm>
        </p:spPr>
        <p:txBody>
          <a:bodyPr/>
          <a:lstStyle/>
          <a:p>
            <a:pPr algn="ctr" eaLnBrk="1" hangingPunct="1"/>
            <a:r>
              <a:rPr lang="en-US" altLang="zh-TW" sz="3600" dirty="0" smtClean="0">
                <a:ea typeface="新細明體" pitchFamily="18" charset="-120"/>
              </a:rPr>
              <a:t>Example: </a:t>
            </a:r>
            <a:r>
              <a:rPr lang="en-US" altLang="zh-TW" sz="3600" dirty="0"/>
              <a:t>living expenses </a:t>
            </a:r>
            <a:endParaRPr lang="en-US" altLang="zh-TW" sz="3600" dirty="0" smtClean="0">
              <a:ea typeface="新細明體" pitchFamily="18" charset="-12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98475" y="1371600"/>
            <a:ext cx="8112125" cy="42672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400" dirty="0" smtClean="0">
                <a:ea typeface="新細明體" pitchFamily="18" charset="-120"/>
              </a:rPr>
              <a:t>The mean </a:t>
            </a:r>
            <a:r>
              <a:rPr lang="en-US" altLang="zh-TW" sz="2400" dirty="0"/>
              <a:t>living expenses </a:t>
            </a:r>
            <a:r>
              <a:rPr lang="en-US" altLang="zh-TW" sz="2400" dirty="0" smtClean="0"/>
              <a:t>of college students </a:t>
            </a:r>
            <a:r>
              <a:rPr lang="en-US" altLang="zh-TW" sz="2400" dirty="0" smtClean="0">
                <a:ea typeface="新細明體" pitchFamily="18" charset="-120"/>
              </a:rPr>
              <a:t>is $8,000, and the standard deviation is $2,000. Find the price range for which at least 75% of the houses will sell.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US" altLang="zh-TW" sz="1100" dirty="0" smtClean="0">
              <a:ea typeface="新細明體" pitchFamily="18" charset="-120"/>
            </a:endParaRPr>
          </a:p>
          <a:p>
            <a:pPr marL="0" indent="0" eaLnBrk="1" hangingPunct="1">
              <a:buFont typeface="Wingdings" pitchFamily="2" charset="2"/>
              <a:buNone/>
            </a:pPr>
            <a:endParaRPr lang="en-US" altLang="zh-TW" sz="1100" dirty="0" smtClean="0">
              <a:ea typeface="新細明體" pitchFamily="18" charset="-120"/>
            </a:endParaRP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800" dirty="0" err="1" smtClean="0">
                <a:ea typeface="新細明體" pitchFamily="18" charset="-120"/>
              </a:rPr>
              <a:t>Chebyshev’s</a:t>
            </a:r>
            <a:r>
              <a:rPr lang="en-US" altLang="zh-TW" sz="2800" dirty="0" smtClean="0">
                <a:ea typeface="新細明體" pitchFamily="18" charset="-120"/>
              </a:rPr>
              <a:t> Theorem states that at least 75% of a data set will fall within 2 standard deviations of the mean.</a:t>
            </a:r>
          </a:p>
          <a:p>
            <a:pPr marL="400050" lvl="1" indent="0" eaLnBrk="1" hangingPunct="1">
              <a:buFont typeface="Wingdings" pitchFamily="2" charset="2"/>
              <a:buNone/>
            </a:pPr>
            <a:r>
              <a:rPr lang="en-US" altLang="zh-TW" dirty="0" smtClean="0">
                <a:ea typeface="新細明體" pitchFamily="18" charset="-120"/>
              </a:rPr>
              <a:t>8,000 – 2(2,000) = 4,000</a:t>
            </a:r>
          </a:p>
          <a:p>
            <a:pPr marL="400050" lvl="1" indent="0" eaLnBrk="1" hangingPunct="1">
              <a:buFont typeface="Wingdings" pitchFamily="2" charset="2"/>
              <a:buNone/>
            </a:pPr>
            <a:r>
              <a:rPr lang="en-US" altLang="zh-TW" dirty="0" smtClean="0">
                <a:ea typeface="新細明體" pitchFamily="18" charset="-120"/>
              </a:rPr>
              <a:t>8,000 + 2(2,000) = 12,000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A2B5AB-878E-442F-9A1E-53E9731BC255}" type="slidenum">
              <a:rPr lang="en-US" altLang="zh-TW"/>
              <a:pPr>
                <a:defRPr/>
              </a:pPr>
              <a:t>65</a:t>
            </a:fld>
            <a:endParaRPr lang="en-US" altLang="zh-TW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09600" y="5410200"/>
            <a:ext cx="8231188" cy="9540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800" dirty="0">
                <a:solidFill>
                  <a:schemeClr val="tx1"/>
                </a:solidFill>
              </a:rPr>
              <a:t>At least 75% of all homes sold in the area will have a </a:t>
            </a:r>
          </a:p>
          <a:p>
            <a:pPr>
              <a:defRPr/>
            </a:pPr>
            <a:r>
              <a:rPr lang="en-US" altLang="zh-TW" sz="2800" dirty="0">
                <a:solidFill>
                  <a:schemeClr val="tx1"/>
                </a:solidFill>
              </a:rPr>
              <a:t>price range from </a:t>
            </a:r>
            <a:r>
              <a:rPr lang="en-US" altLang="zh-TW" sz="2800" dirty="0" smtClean="0">
                <a:solidFill>
                  <a:schemeClr val="tx1"/>
                </a:solidFill>
              </a:rPr>
              <a:t>$4,000 </a:t>
            </a:r>
            <a:r>
              <a:rPr lang="en-US" altLang="zh-TW" sz="2800" dirty="0">
                <a:solidFill>
                  <a:schemeClr val="tx1"/>
                </a:solidFill>
              </a:rPr>
              <a:t>and </a:t>
            </a:r>
            <a:r>
              <a:rPr lang="en-US" altLang="zh-TW" sz="2800" dirty="0" smtClean="0">
                <a:solidFill>
                  <a:schemeClr val="tx1"/>
                </a:solidFill>
              </a:rPr>
              <a:t>$12,000</a:t>
            </a:r>
            <a:r>
              <a:rPr lang="en-US" altLang="zh-TW" sz="2800" dirty="0">
                <a:solidFill>
                  <a:schemeClr val="tx1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zh-TW" sz="3600" dirty="0" smtClean="0">
                <a:ea typeface="新細明體" pitchFamily="18" charset="-120"/>
              </a:rPr>
              <a:t>Example: Travel Allowances</a:t>
            </a:r>
            <a:r>
              <a:rPr lang="en-US" altLang="zh-TW" sz="1800" dirty="0" smtClean="0">
                <a:ea typeface="新細明體" pitchFamily="18" charset="-120"/>
              </a:rPr>
              <a:t> </a:t>
            </a:r>
            <a:endParaRPr lang="en-US" altLang="zh-TW" sz="3600" dirty="0" smtClean="0">
              <a:ea typeface="新細明體" pitchFamily="18" charset="-120"/>
            </a:endParaRPr>
          </a:p>
        </p:txBody>
      </p:sp>
      <p:sp>
        <p:nvSpPr>
          <p:cNvPr id="23557" name="Rectangle 3"/>
          <p:cNvSpPr>
            <a:spLocks noGrp="1" noChangeArrowheads="1"/>
          </p:cNvSpPr>
          <p:nvPr>
            <p:ph idx="1"/>
          </p:nvPr>
        </p:nvSpPr>
        <p:spPr>
          <a:xfrm>
            <a:off x="344488" y="1261526"/>
            <a:ext cx="8035925" cy="2286000"/>
          </a:xfrm>
        </p:spPr>
        <p:txBody>
          <a:bodyPr/>
          <a:lstStyle/>
          <a:p>
            <a:pPr marL="0" indent="0" eaLnBrk="1" hangingPunct="1">
              <a:lnSpc>
                <a:spcPct val="114000"/>
              </a:lnSpc>
              <a:buFont typeface="Wingdings" pitchFamily="2" charset="2"/>
              <a:buNone/>
            </a:pPr>
            <a:r>
              <a:rPr lang="en-US" altLang="zh-TW" sz="2400" dirty="0" smtClean="0">
                <a:ea typeface="新細明體" pitchFamily="18" charset="-120"/>
              </a:rPr>
              <a:t>A survey of local companies found that the mean amount of travel allowance for executives was $12 per km. The standard deviation was 3. Using </a:t>
            </a:r>
            <a:r>
              <a:rPr lang="en-US" altLang="zh-TW" sz="2400" dirty="0" err="1" smtClean="0">
                <a:ea typeface="新細明體" pitchFamily="18" charset="-120"/>
              </a:rPr>
              <a:t>Chebyshev’s</a:t>
            </a:r>
            <a:r>
              <a:rPr lang="en-US" altLang="zh-TW" sz="2400" dirty="0" smtClean="0">
                <a:ea typeface="新細明體" pitchFamily="18" charset="-120"/>
              </a:rPr>
              <a:t> theorem, find the minimum percentage of the data values that will fall between $4.5 and $19.5.</a:t>
            </a:r>
          </a:p>
        </p:txBody>
      </p:sp>
      <p:sp>
        <p:nvSpPr>
          <p:cNvPr id="215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674CFA-BFC9-43A2-BEC5-407AD17657F7}" type="slidenum">
              <a:rPr lang="en-US" altLang="zh-TW"/>
              <a:pPr>
                <a:defRPr/>
              </a:pPr>
              <a:t>66</a:t>
            </a:fld>
            <a:endParaRPr lang="en-US" altLang="zh-TW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85800" y="5494338"/>
            <a:ext cx="7694613" cy="8302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400" dirty="0">
                <a:latin typeface="Verdana" pitchFamily="34" charset="0"/>
              </a:rPr>
              <a:t>At least 84% of the data values will fall between</a:t>
            </a:r>
          </a:p>
          <a:p>
            <a:pPr>
              <a:defRPr/>
            </a:pPr>
            <a:r>
              <a:rPr lang="en-US" altLang="zh-TW" sz="2400" dirty="0" smtClean="0">
                <a:latin typeface="Verdana" pitchFamily="34" charset="0"/>
              </a:rPr>
              <a:t>$4.5 </a:t>
            </a:r>
            <a:r>
              <a:rPr lang="en-US" altLang="zh-TW" sz="2400" dirty="0">
                <a:latin typeface="Verdana" pitchFamily="34" charset="0"/>
              </a:rPr>
              <a:t>and </a:t>
            </a:r>
            <a:r>
              <a:rPr lang="en-US" altLang="zh-TW" sz="2400" dirty="0" smtClean="0">
                <a:latin typeface="Verdana" pitchFamily="34" charset="0"/>
              </a:rPr>
              <a:t>$19.5.</a:t>
            </a:r>
            <a:endParaRPr lang="en-US" altLang="zh-TW" sz="2400" dirty="0">
              <a:latin typeface="Verdana" pitchFamily="34" charset="0"/>
            </a:endParaRPr>
          </a:p>
        </p:txBody>
      </p:sp>
      <p:graphicFrame>
        <p:nvGraphicFramePr>
          <p:cNvPr id="7270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911353"/>
              </p:ext>
            </p:extLst>
          </p:nvPr>
        </p:nvGraphicFramePr>
        <p:xfrm>
          <a:off x="4724400" y="3692457"/>
          <a:ext cx="3144837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3" name="Equation" r:id="rId4" imgW="1218960" imgH="355320" progId="">
                  <p:embed/>
                </p:oleObj>
              </mc:Choice>
              <mc:Fallback>
                <p:oleObj name="Equation" r:id="rId4" imgW="1218960" imgH="35532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3692457"/>
                        <a:ext cx="3144837" cy="920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838200" y="3692457"/>
            <a:ext cx="3398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(19.5 </a:t>
            </a:r>
            <a:r>
              <a:rPr lang="en-US" altLang="zh-TW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</a:t>
            </a:r>
            <a:r>
              <a:rPr lang="en-US" altLang="zh-TW" sz="32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12) /3 = 2.5</a:t>
            </a:r>
          </a:p>
          <a:p>
            <a:r>
              <a:rPr lang="en-US" altLang="zh-TW" sz="32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(12 - 4.5) / 3 = 2.5</a:t>
            </a:r>
          </a:p>
          <a:p>
            <a:r>
              <a:rPr lang="en-US" altLang="zh-TW" sz="3200" i="1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</a:t>
            </a:r>
            <a:r>
              <a:rPr lang="en-US" altLang="zh-TW" sz="32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=2.5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2"/>
          <p:cNvSpPr txBox="1">
            <a:spLocks noChangeArrowheads="1"/>
          </p:cNvSpPr>
          <p:nvPr/>
        </p:nvSpPr>
        <p:spPr bwMode="auto">
          <a:xfrm>
            <a:off x="533400" y="1752600"/>
            <a:ext cx="7759700" cy="18002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TW" sz="2800" dirty="0">
                <a:latin typeface="Arial" charset="0"/>
              </a:rPr>
              <a:t>The percentage of values from a data set that fall within k standard deviations of the mean in a </a:t>
            </a:r>
            <a:r>
              <a:rPr lang="en-US" altLang="zh-TW" sz="2800" b="1" u="sng" dirty="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normal (bell-shaped)</a:t>
            </a:r>
            <a:r>
              <a:rPr lang="en-US" altLang="zh-TW" sz="28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</a:t>
            </a:r>
            <a:r>
              <a:rPr lang="en-US" altLang="zh-TW" sz="2800" dirty="0">
                <a:latin typeface="Arial" charset="0"/>
              </a:rPr>
              <a:t>distribution is listed below.</a:t>
            </a:r>
            <a:endParaRPr lang="en-US" altLang="zh-TW" sz="2800" baseline="30000" dirty="0">
              <a:latin typeface="Arial" charset="0"/>
            </a:endParaRPr>
          </a:p>
        </p:txBody>
      </p:sp>
      <p:sp>
        <p:nvSpPr>
          <p:cNvPr id="69652" name="Rectangle 25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4000" dirty="0" smtClean="0">
                <a:solidFill>
                  <a:schemeClr val="tx2">
                    <a:lumMod val="75000"/>
                  </a:schemeClr>
                </a:solidFill>
                <a:ea typeface="新細明體" pitchFamily="18" charset="-120"/>
              </a:rPr>
              <a:t>Empirical Rule (Normal)</a:t>
            </a:r>
          </a:p>
        </p:txBody>
      </p:sp>
      <p:graphicFrame>
        <p:nvGraphicFramePr>
          <p:cNvPr id="51226" name="Group 26"/>
          <p:cNvGraphicFramePr>
            <a:graphicFrameLocks noGrp="1"/>
          </p:cNvGraphicFramePr>
          <p:nvPr>
            <p:ph type="tbl" idx="1"/>
          </p:nvPr>
        </p:nvGraphicFramePr>
        <p:xfrm>
          <a:off x="2057400" y="3484563"/>
          <a:ext cx="5113338" cy="2687004"/>
        </p:xfrm>
        <a:graphic>
          <a:graphicData uri="http://schemas.openxmlformats.org/drawingml/2006/table">
            <a:tbl>
              <a:tblPr/>
              <a:tblGrid>
                <a:gridCol w="1770063"/>
                <a:gridCol w="3343275"/>
              </a:tblGrid>
              <a:tr h="661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# of standard deviations, 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Proportion within k standard deviations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1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68%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1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95%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1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</a:rPr>
                        <a:t>99.7%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965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CED9CE-C112-490B-B285-3BBB9637836E}" type="slidenum">
              <a:rPr lang="en-US" altLang="zh-TW" smtClean="0"/>
              <a:pPr>
                <a:defRPr/>
              </a:pPr>
              <a:t>67</a:t>
            </a:fld>
            <a:endParaRPr lang="en-US" altLang="zh-TW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5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4000" dirty="0" smtClean="0">
                <a:solidFill>
                  <a:schemeClr val="tx2">
                    <a:lumMod val="75000"/>
                  </a:schemeClr>
                </a:solidFill>
                <a:ea typeface="新細明體" pitchFamily="18" charset="-120"/>
              </a:rPr>
              <a:t>Empirical Rule (Normal)</a:t>
            </a:r>
          </a:p>
        </p:txBody>
      </p:sp>
      <p:sp>
        <p:nvSpPr>
          <p:cNvPr id="7065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6CDA8-E0F8-4811-8ECB-080FC1D544B0}" type="slidenum">
              <a:rPr lang="en-US" altLang="zh-TW" smtClean="0"/>
              <a:pPr>
                <a:defRPr/>
              </a:pPr>
              <a:t>68</a:t>
            </a:fld>
            <a:endParaRPr lang="en-US" altLang="zh-TW" smtClean="0"/>
          </a:p>
        </p:txBody>
      </p:sp>
      <p:pic>
        <p:nvPicPr>
          <p:cNvPr id="7270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981200"/>
            <a:ext cx="78613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zh-TW" sz="3600" dirty="0" smtClean="0">
                <a:ea typeface="新細明體" pitchFamily="18" charset="-120"/>
              </a:rPr>
              <a:t>Example: Travel Allowances</a:t>
            </a:r>
            <a:r>
              <a:rPr lang="en-US" altLang="zh-TW" sz="1800" dirty="0" smtClean="0">
                <a:ea typeface="新細明體" pitchFamily="18" charset="-120"/>
              </a:rPr>
              <a:t> </a:t>
            </a:r>
            <a:endParaRPr lang="en-US" altLang="zh-TW" sz="3600" dirty="0" smtClean="0">
              <a:ea typeface="新細明體" pitchFamily="18" charset="-120"/>
            </a:endParaRPr>
          </a:p>
        </p:txBody>
      </p:sp>
      <p:sp>
        <p:nvSpPr>
          <p:cNvPr id="23557" name="Rectangle 3"/>
          <p:cNvSpPr>
            <a:spLocks noGrp="1" noChangeArrowheads="1"/>
          </p:cNvSpPr>
          <p:nvPr>
            <p:ph idx="1"/>
          </p:nvPr>
        </p:nvSpPr>
        <p:spPr>
          <a:xfrm>
            <a:off x="498475" y="1219200"/>
            <a:ext cx="8264525" cy="2438400"/>
          </a:xfrm>
        </p:spPr>
        <p:txBody>
          <a:bodyPr/>
          <a:lstStyle/>
          <a:p>
            <a:pPr marL="0" indent="0" eaLnBrk="1" hangingPunct="1">
              <a:lnSpc>
                <a:spcPct val="114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zh-TW" sz="2400" dirty="0" smtClean="0">
                <a:ea typeface="新細明體" pitchFamily="18" charset="-120"/>
              </a:rPr>
              <a:t>A survey of local companies found that the mean amount of travel allowance for executives was </a:t>
            </a:r>
            <a:r>
              <a:rPr lang="en-US" altLang="zh-TW" sz="2400" dirty="0" smtClean="0">
                <a:ea typeface="新細明體" pitchFamily="18" charset="-120"/>
              </a:rPr>
              <a:t>$12 </a:t>
            </a:r>
            <a:r>
              <a:rPr lang="en-US" altLang="zh-TW" sz="2400" dirty="0" smtClean="0">
                <a:ea typeface="新細明體" pitchFamily="18" charset="-120"/>
              </a:rPr>
              <a:t>per km. The standard deviation was </a:t>
            </a:r>
            <a:r>
              <a:rPr lang="en-US" altLang="zh-TW" sz="2400" dirty="0" smtClean="0">
                <a:ea typeface="新細明體" pitchFamily="18" charset="-120"/>
              </a:rPr>
              <a:t>3. </a:t>
            </a:r>
            <a:r>
              <a:rPr lang="en-US" altLang="zh-TW" sz="2400" dirty="0" smtClean="0">
                <a:ea typeface="新細明體" pitchFamily="18" charset="-120"/>
              </a:rPr>
              <a:t>Find the minimum percentage of the data values that will fall between </a:t>
            </a:r>
            <a:r>
              <a:rPr lang="en-US" altLang="zh-TW" sz="2400" dirty="0" smtClean="0">
                <a:ea typeface="新細明體" pitchFamily="18" charset="-120"/>
              </a:rPr>
              <a:t>$3 </a:t>
            </a:r>
            <a:r>
              <a:rPr lang="en-US" altLang="zh-TW" sz="2400" dirty="0" smtClean="0">
                <a:ea typeface="新細明體" pitchFamily="18" charset="-120"/>
              </a:rPr>
              <a:t>and </a:t>
            </a:r>
            <a:r>
              <a:rPr lang="en-US" altLang="zh-TW" sz="2400" dirty="0" smtClean="0">
                <a:ea typeface="新細明體" pitchFamily="18" charset="-120"/>
              </a:rPr>
              <a:t>$21.</a:t>
            </a:r>
            <a:endParaRPr lang="en-US" altLang="zh-TW" sz="2400" dirty="0" smtClean="0">
              <a:ea typeface="新細明體" pitchFamily="18" charset="-120"/>
            </a:endParaRPr>
          </a:p>
          <a:p>
            <a:pPr marL="457200" indent="-457200" eaLnBrk="1" hangingPunct="1">
              <a:lnSpc>
                <a:spcPct val="114000"/>
              </a:lnSpc>
              <a:spcBef>
                <a:spcPts val="0"/>
              </a:spcBef>
              <a:buFont typeface="Wingdings" pitchFamily="2" charset="2"/>
              <a:buAutoNum type="arabicParenBoth"/>
            </a:pPr>
            <a:r>
              <a:rPr lang="en-US" altLang="zh-TW" sz="2400" dirty="0" smtClean="0">
                <a:ea typeface="新細明體" pitchFamily="18" charset="-120"/>
              </a:rPr>
              <a:t>Unknown distribution.</a:t>
            </a:r>
          </a:p>
          <a:p>
            <a:pPr marL="457200" indent="-457200" eaLnBrk="1" hangingPunct="1">
              <a:lnSpc>
                <a:spcPct val="114000"/>
              </a:lnSpc>
              <a:spcBef>
                <a:spcPts val="0"/>
              </a:spcBef>
              <a:buFont typeface="Wingdings" pitchFamily="2" charset="2"/>
              <a:buAutoNum type="arabicParenBoth"/>
            </a:pPr>
            <a:r>
              <a:rPr lang="en-US" altLang="zh-TW" sz="2400" dirty="0" smtClean="0">
                <a:ea typeface="新細明體" pitchFamily="18" charset="-120"/>
              </a:rPr>
              <a:t>Approximate normal distribution.</a:t>
            </a:r>
          </a:p>
        </p:txBody>
      </p:sp>
      <p:sp>
        <p:nvSpPr>
          <p:cNvPr id="215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674CFA-BFC9-43A2-BEC5-407AD17657F7}" type="slidenum">
              <a:rPr lang="en-US" altLang="zh-TW"/>
              <a:pPr>
                <a:defRPr/>
              </a:pPr>
              <a:t>69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mtClean="0">
                <a:latin typeface="Verdana" pitchFamily="34" charset="0"/>
                <a:ea typeface="新細明體" pitchFamily="18" charset="-120"/>
              </a:rPr>
              <a:t>Section 3.1</a:t>
            </a:r>
            <a:endParaRPr lang="zh-TW" altLang="en-US" smtClean="0">
              <a:latin typeface="Verdana" pitchFamily="34" charset="0"/>
              <a:ea typeface="新細明體" pitchFamily="18" charset="-120"/>
            </a:endParaRPr>
          </a:p>
        </p:txBody>
      </p:sp>
      <p:sp>
        <p:nvSpPr>
          <p:cNvPr id="39939" name="副標題 6"/>
          <p:cNvSpPr>
            <a:spLocks noGrp="1"/>
          </p:cNvSpPr>
          <p:nvPr>
            <p:ph type="subTitle" idx="1"/>
          </p:nvPr>
        </p:nvSpPr>
        <p:spPr>
          <a:xfrm>
            <a:off x="2057400" y="4191000"/>
            <a:ext cx="4800600" cy="1752600"/>
          </a:xfrm>
        </p:spPr>
        <p:txBody>
          <a:bodyPr/>
          <a:lstStyle/>
          <a:p>
            <a:pPr marR="0" eaLnBrk="1" hangingPunct="1"/>
            <a:r>
              <a:rPr lang="en-US" altLang="zh-TW" dirty="0" smtClean="0">
                <a:ea typeface="新細明體" pitchFamily="18" charset="-120"/>
              </a:rPr>
              <a:t>Measures of </a:t>
            </a:r>
          </a:p>
          <a:p>
            <a:pPr marR="0" eaLnBrk="1" hangingPunct="1"/>
            <a:r>
              <a:rPr lang="en-US" altLang="zh-TW" dirty="0" smtClean="0">
                <a:ea typeface="新細明體" pitchFamily="18" charset="-120"/>
              </a:rPr>
              <a:t>Central Tendency</a:t>
            </a:r>
            <a:endParaRPr lang="zh-TW" altLang="en-US" dirty="0" smtClean="0">
              <a:ea typeface="新細明體" pitchFamily="18" charset="-120"/>
            </a:endParaRPr>
          </a:p>
        </p:txBody>
      </p:sp>
      <p:sp>
        <p:nvSpPr>
          <p:cNvPr id="34821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1E5DEB-5FE0-44CF-9C7A-3BD941416E0E}" type="slidenum">
              <a:rPr lang="en-US" altLang="zh-TW"/>
              <a:pPr>
                <a:defRPr/>
              </a:pPr>
              <a:t>7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BF0587-0E1C-4BD8-8742-11E6A10F2156}" type="slidenum">
              <a:rPr lang="en-US" altLang="zh-TW" smtClean="0"/>
              <a:pPr>
                <a:defRPr/>
              </a:pPr>
              <a:t>70</a:t>
            </a:fld>
            <a:endParaRPr lang="en-US" altLang="zh-TW"/>
          </a:p>
        </p:txBody>
      </p:sp>
      <p:pic>
        <p:nvPicPr>
          <p:cNvPr id="188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685800"/>
          </a:xfrm>
        </p:spPr>
        <p:txBody>
          <a:bodyPr/>
          <a:lstStyle/>
          <a:p>
            <a:pPr algn="ctr" eaLnBrk="1" hangingPunct="1"/>
            <a:r>
              <a:rPr lang="en-US" altLang="zh-TW" sz="3600" dirty="0" smtClean="0">
                <a:ea typeface="新細明體" pitchFamily="18" charset="-120"/>
              </a:rPr>
              <a:t>Example: Prices of Homes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98475" y="1371600"/>
            <a:ext cx="8340725" cy="42672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400" dirty="0" smtClean="0">
                <a:ea typeface="新細明體" pitchFamily="18" charset="-120"/>
              </a:rPr>
              <a:t>The mean price of </a:t>
            </a:r>
            <a:r>
              <a:rPr lang="en-US" altLang="zh-TW" sz="2400" dirty="0" smtClean="0">
                <a:ea typeface="新細明體" pitchFamily="18" charset="-120"/>
              </a:rPr>
              <a:t>birthday cakes </a:t>
            </a:r>
            <a:r>
              <a:rPr lang="en-US" altLang="zh-TW" sz="2400" dirty="0" smtClean="0">
                <a:ea typeface="新細明體" pitchFamily="18" charset="-120"/>
              </a:rPr>
              <a:t>is </a:t>
            </a:r>
            <a:r>
              <a:rPr lang="en-US" altLang="zh-TW" sz="2400" dirty="0" smtClean="0">
                <a:ea typeface="新細明體" pitchFamily="18" charset="-120"/>
              </a:rPr>
              <a:t>$700</a:t>
            </a:r>
            <a:r>
              <a:rPr lang="en-US" altLang="zh-TW" sz="2400" dirty="0" smtClean="0">
                <a:ea typeface="新細明體" pitchFamily="18" charset="-120"/>
              </a:rPr>
              <a:t>, and the standard deviation is </a:t>
            </a:r>
            <a:r>
              <a:rPr lang="en-US" altLang="zh-TW" sz="2400" dirty="0" smtClean="0">
                <a:ea typeface="新細明體" pitchFamily="18" charset="-120"/>
              </a:rPr>
              <a:t>$150</a:t>
            </a:r>
            <a:r>
              <a:rPr lang="en-US" altLang="zh-TW" sz="2400" dirty="0" smtClean="0">
                <a:ea typeface="新細明體" pitchFamily="18" charset="-120"/>
              </a:rPr>
              <a:t>. Find the  percentage of price range is between </a:t>
            </a:r>
            <a:r>
              <a:rPr lang="en-US" altLang="zh-TW" sz="2400" dirty="0" smtClean="0">
                <a:ea typeface="新細明體" pitchFamily="18" charset="-120"/>
              </a:rPr>
              <a:t>400 </a:t>
            </a:r>
            <a:r>
              <a:rPr lang="en-US" altLang="zh-TW" sz="2400" dirty="0" smtClean="0">
                <a:ea typeface="新細明體" pitchFamily="18" charset="-120"/>
              </a:rPr>
              <a:t>and </a:t>
            </a:r>
            <a:r>
              <a:rPr lang="en-US" altLang="zh-TW" sz="2400" dirty="0" smtClean="0">
                <a:ea typeface="新細明體" pitchFamily="18" charset="-120"/>
              </a:rPr>
              <a:t>1000</a:t>
            </a:r>
            <a:r>
              <a:rPr lang="en-US" altLang="zh-TW" sz="2400" dirty="0" smtClean="0">
                <a:ea typeface="新細明體" pitchFamily="18" charset="-120"/>
              </a:rPr>
              <a:t>.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US" altLang="zh-TW" sz="1100" dirty="0" smtClean="0">
              <a:ea typeface="新細明體" pitchFamily="18" charset="-120"/>
            </a:endParaRP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800" dirty="0" err="1" smtClean="0">
                <a:ea typeface="新細明體" pitchFamily="18" charset="-120"/>
              </a:rPr>
              <a:t>Chebyshev’s</a:t>
            </a:r>
            <a:r>
              <a:rPr lang="en-US" altLang="zh-TW" sz="2800" dirty="0" smtClean="0">
                <a:ea typeface="新細明體" pitchFamily="18" charset="-120"/>
              </a:rPr>
              <a:t> Theorem  or Empirical Rule?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A2B5AB-878E-442F-9A1E-53E9731BC255}" type="slidenum">
              <a:rPr lang="en-US" altLang="zh-TW"/>
              <a:pPr>
                <a:defRPr/>
              </a:pPr>
              <a:t>71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 smtClean="0">
                <a:latin typeface="Verdana" pitchFamily="34" charset="0"/>
              </a:rPr>
              <a:t>Section 3-3</a:t>
            </a:r>
            <a:endParaRPr lang="zh-TW" altLang="en-US" dirty="0">
              <a:latin typeface="Verdana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33400" y="3581400"/>
            <a:ext cx="7854950" cy="1400175"/>
          </a:xfrm>
        </p:spPr>
        <p:txBody>
          <a:bodyPr/>
          <a:lstStyle/>
          <a:p>
            <a:pPr marR="0" eaLnBrk="1" hangingPunct="1">
              <a:defRPr/>
            </a:pPr>
            <a:r>
              <a:rPr lang="en-US" altLang="zh-TW" smtClean="0">
                <a:solidFill>
                  <a:srgbClr val="0D0D0D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charset="-120"/>
              </a:rPr>
              <a:t>Measures of Position</a:t>
            </a:r>
            <a:endParaRPr lang="zh-TW" altLang="en-US" smtClean="0">
              <a:solidFill>
                <a:srgbClr val="0D0D0D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960C7B-13CD-4115-934B-7174AABCB7C0}" type="slidenum">
              <a:rPr lang="en-US" altLang="zh-TW"/>
              <a:pPr>
                <a:defRPr/>
              </a:pPr>
              <a:t>72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14400"/>
          </a:xfrm>
        </p:spPr>
        <p:txBody>
          <a:bodyPr/>
          <a:lstStyle/>
          <a:p>
            <a:pPr eaLnBrk="1" hangingPunct="1"/>
            <a:r>
              <a:rPr lang="en-US" altLang="zh-TW" smtClean="0">
                <a:ea typeface="新細明體" pitchFamily="18" charset="-120"/>
              </a:rPr>
              <a:t>3-3 Measures of Position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752600"/>
            <a:ext cx="7772400" cy="4495800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zh-TW" sz="3600" smtClean="0">
                <a:ea typeface="新細明體" pitchFamily="18" charset="-120"/>
              </a:rPr>
              <a:t>Z-score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TW" sz="3600" smtClean="0">
                <a:ea typeface="新細明體" pitchFamily="18" charset="-120"/>
              </a:rPr>
              <a:t>Percentile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TW" sz="3600" smtClean="0">
                <a:ea typeface="新細明體" pitchFamily="18" charset="-120"/>
              </a:rPr>
              <a:t>Quartile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TW" sz="3600" smtClean="0">
                <a:ea typeface="新細明體" pitchFamily="18" charset="-120"/>
              </a:rPr>
              <a:t>Outlier</a:t>
            </a:r>
            <a:endParaRPr lang="en-US" altLang="zh-TW" sz="3600" b="1" i="1" smtClean="0">
              <a:ea typeface="新細明體" pitchFamily="18" charset="-120"/>
            </a:endParaRPr>
          </a:p>
        </p:txBody>
      </p:sp>
      <p:sp>
        <p:nvSpPr>
          <p:cNvPr id="7168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667198-C91D-45C0-8C2B-17A3F9937AD0}" type="slidenum">
              <a:rPr lang="en-US" altLang="zh-TW" smtClean="0"/>
              <a:pPr>
                <a:defRPr/>
              </a:pPr>
              <a:t>73</a:t>
            </a:fld>
            <a:endParaRPr lang="en-US" altLang="zh-TW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1080D1-B005-46CE-B6AD-92C2C3238A61}" type="slidenum">
              <a:rPr lang="en-US" altLang="zh-TW" smtClean="0"/>
              <a:pPr>
                <a:defRPr/>
              </a:pPr>
              <a:t>74</a:t>
            </a:fld>
            <a:endParaRPr lang="en-US" altLang="zh-TW"/>
          </a:p>
        </p:txBody>
      </p:sp>
      <p:pic>
        <p:nvPicPr>
          <p:cNvPr id="75779" name="Picture 4" descr="D03_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19200"/>
            <a:ext cx="8458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81000" y="533400"/>
            <a:ext cx="8229600" cy="9144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TW" sz="4000" b="1" dirty="0">
                <a:solidFill>
                  <a:srgbClr val="03495C"/>
                </a:solidFill>
                <a:latin typeface="+mj-lt"/>
                <a:cs typeface="+mj-cs"/>
              </a:rPr>
              <a:t>Definition: Z-score</a:t>
            </a:r>
          </a:p>
        </p:txBody>
      </p:sp>
      <p:pic>
        <p:nvPicPr>
          <p:cNvPr id="6" name="Picture 3" descr="06_04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 contrast="30000"/>
          </a:blip>
          <a:srcRect l="47498" t="52321" b="5610"/>
          <a:stretch/>
        </p:blipFill>
        <p:spPr bwMode="auto">
          <a:xfrm>
            <a:off x="990600" y="3429000"/>
            <a:ext cx="6781800" cy="294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矩形 1"/>
          <p:cNvSpPr/>
          <p:nvPr/>
        </p:nvSpPr>
        <p:spPr>
          <a:xfrm>
            <a:off x="1295400" y="4092575"/>
            <a:ext cx="12954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733800" y="4191000"/>
            <a:ext cx="12954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617888" y="4092575"/>
            <a:ext cx="1306912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14400"/>
          </a:xfrm>
        </p:spPr>
        <p:txBody>
          <a:bodyPr/>
          <a:lstStyle/>
          <a:p>
            <a:pPr eaLnBrk="1" hangingPunct="1"/>
            <a:r>
              <a:rPr lang="en-US" altLang="zh-TW" sz="4000" smtClean="0">
                <a:ea typeface="新細明體" pitchFamily="18" charset="-120"/>
              </a:rPr>
              <a:t>Measures of Position: Z-score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153400" cy="43434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dirty="0" smtClean="0">
                <a:ea typeface="新細明體" pitchFamily="18" charset="-120"/>
              </a:rPr>
              <a:t>A </a:t>
            </a:r>
            <a:r>
              <a:rPr lang="en-US" altLang="zh-TW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z-score</a:t>
            </a:r>
            <a:r>
              <a:rPr lang="en-US" altLang="zh-TW" dirty="0" smtClean="0">
                <a:ea typeface="新細明體" pitchFamily="18" charset="-120"/>
              </a:rPr>
              <a:t> or </a:t>
            </a:r>
            <a:r>
              <a:rPr lang="en-US" altLang="zh-TW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standard score</a:t>
            </a:r>
            <a:r>
              <a:rPr lang="en-US" altLang="zh-TW" dirty="0" smtClean="0">
                <a:ea typeface="新細明體" pitchFamily="18" charset="-120"/>
              </a:rPr>
              <a:t> for a value is obtained by subtracting the mean from the value and dividing the result by the standard deviation.</a:t>
            </a:r>
          </a:p>
          <a:p>
            <a:pPr marL="274320" indent="-274320" eaLnBrk="1" fontAlgn="auto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altLang="zh-TW" dirty="0" smtClean="0">
              <a:ea typeface="新細明體" pitchFamily="18" charset="-120"/>
            </a:endParaRPr>
          </a:p>
          <a:p>
            <a:pPr marL="274320" indent="-274320" eaLnBrk="1" fontAlgn="auto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TW" dirty="0" smtClean="0">
              <a:ea typeface="新細明體" pitchFamily="18" charset="-120"/>
            </a:endParaRPr>
          </a:p>
          <a:p>
            <a:pPr marL="274320" indent="-274320" eaLnBrk="1" fontAlgn="auto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TW" dirty="0" smtClean="0">
              <a:ea typeface="新細明體" pitchFamily="18" charset="-120"/>
            </a:endParaRPr>
          </a:p>
          <a:p>
            <a:pPr marL="274320" indent="-274320" eaLnBrk="1" fontAlgn="auto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altLang="zh-TW" sz="1100" dirty="0" smtClean="0">
              <a:ea typeface="新細明體" pitchFamily="18" charset="-120"/>
            </a:endParaRPr>
          </a:p>
          <a:p>
            <a:pPr marL="274320" indent="-274320" eaLnBrk="1" fontAlgn="auto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dirty="0" smtClean="0">
                <a:ea typeface="新細明體" pitchFamily="18" charset="-120"/>
              </a:rPr>
              <a:t>A z-score represents the number of standard deviations a value is above or below the mean.</a:t>
            </a:r>
          </a:p>
          <a:p>
            <a:pPr marL="274320" indent="-274320" eaLnBrk="1" fontAlgn="auto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altLang="zh-TW" dirty="0" smtClean="0">
              <a:ea typeface="新細明體" pitchFamily="18" charset="-120"/>
            </a:endParaRPr>
          </a:p>
        </p:txBody>
      </p:sp>
      <p:sp>
        <p:nvSpPr>
          <p:cNvPr id="22534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375B3B-34B8-47AF-BC1A-1CAF606832E5}" type="slidenum">
              <a:rPr lang="en-US" altLang="zh-TW" smtClean="0"/>
              <a:pPr>
                <a:defRPr/>
              </a:pPr>
              <a:t>75</a:t>
            </a:fld>
            <a:endParaRPr lang="en-US" altLang="zh-TW" smtClean="0"/>
          </a:p>
        </p:txBody>
      </p:sp>
      <p:graphicFrame>
        <p:nvGraphicFramePr>
          <p:cNvPr id="24578" name="Object 4"/>
          <p:cNvGraphicFramePr>
            <a:graphicFrameLocks noChangeAspect="1"/>
          </p:cNvGraphicFramePr>
          <p:nvPr/>
        </p:nvGraphicFramePr>
        <p:xfrm>
          <a:off x="1447800" y="3048000"/>
          <a:ext cx="2057400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0" name="Equation" r:id="rId4" imgW="698400" imgH="406080" progId="">
                  <p:embed/>
                </p:oleObj>
              </mc:Choice>
              <mc:Fallback>
                <p:oleObj name="Equation" r:id="rId4" imgW="698400" imgH="40608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048000"/>
                        <a:ext cx="2057400" cy="1196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5"/>
          <p:cNvGraphicFramePr>
            <a:graphicFrameLocks noChangeAspect="1"/>
          </p:cNvGraphicFramePr>
          <p:nvPr/>
        </p:nvGraphicFramePr>
        <p:xfrm>
          <a:off x="4200525" y="3076575"/>
          <a:ext cx="19812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1" name="Equation" r:id="rId6" imgW="660240" imgH="393480" progId="">
                  <p:embed/>
                </p:oleObj>
              </mc:Choice>
              <mc:Fallback>
                <p:oleObj name="Equation" r:id="rId6" imgW="660240" imgH="39348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0525" y="3076575"/>
                        <a:ext cx="1981200" cy="1181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15925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zh-TW" sz="3600" dirty="0" smtClean="0">
                <a:ea typeface="新細明體" pitchFamily="18" charset="-120"/>
              </a:rPr>
              <a:t>Example 3-28: Test Scores</a:t>
            </a:r>
          </a:p>
        </p:txBody>
      </p:sp>
      <p:sp>
        <p:nvSpPr>
          <p:cNvPr id="25606" name="Rectangle 3"/>
          <p:cNvSpPr>
            <a:spLocks noGrp="1" noChangeArrowheads="1"/>
          </p:cNvSpPr>
          <p:nvPr>
            <p:ph idx="1"/>
          </p:nvPr>
        </p:nvSpPr>
        <p:spPr>
          <a:xfrm>
            <a:off x="498475" y="1371600"/>
            <a:ext cx="8035925" cy="19812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400" dirty="0" smtClean="0">
                <a:ea typeface="新細明體" pitchFamily="18" charset="-120"/>
              </a:rPr>
              <a:t>A student scored 65 on a calculus test that had a mean of 50 and a standard deviation of 10; she scored 30 on a history test with a mean of 25 and a standard deviation of 5.  Compare her relative positions on the two tests.</a:t>
            </a:r>
          </a:p>
        </p:txBody>
      </p:sp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B4081D-46DA-4B65-8826-8D84FEF3CA32}" type="slidenum">
              <a:rPr lang="en-US" altLang="zh-TW"/>
              <a:pPr>
                <a:defRPr/>
              </a:pPr>
              <a:t>76</a:t>
            </a:fld>
            <a:endParaRPr lang="en-US" altLang="zh-TW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85800" y="5562600"/>
            <a:ext cx="7446963" cy="66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44000" tIns="144000" rIns="144000" bIns="144000">
            <a:spAutoFit/>
          </a:bodyPr>
          <a:lstStyle/>
          <a:p>
            <a:pPr>
              <a:defRPr/>
            </a:pPr>
            <a:r>
              <a:rPr lang="en-US" altLang="zh-TW" sz="2400" dirty="0"/>
              <a:t>She has a higher relative position in the Calculus class.</a:t>
            </a:r>
          </a:p>
        </p:txBody>
      </p:sp>
      <p:graphicFrame>
        <p:nvGraphicFramePr>
          <p:cNvPr id="72706" name="Object 10"/>
          <p:cNvGraphicFramePr>
            <a:graphicFrameLocks noChangeAspect="1"/>
          </p:cNvGraphicFramePr>
          <p:nvPr/>
        </p:nvGraphicFramePr>
        <p:xfrm>
          <a:off x="533400" y="3217863"/>
          <a:ext cx="5767388" cy="1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4" name="Equation" r:id="rId5" imgW="2234880" imgH="406080" progId="">
                  <p:embed/>
                </p:oleObj>
              </mc:Choice>
              <mc:Fallback>
                <p:oleObj name="Equation" r:id="rId5" imgW="2234880" imgH="40608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217863"/>
                        <a:ext cx="5767388" cy="1049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6" name="Object 4"/>
          <p:cNvGraphicFramePr>
            <a:graphicFrameLocks noChangeAspect="1"/>
          </p:cNvGraphicFramePr>
          <p:nvPr/>
        </p:nvGraphicFramePr>
        <p:xfrm>
          <a:off x="533400" y="4284663"/>
          <a:ext cx="5603875" cy="1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5" name="Equation" r:id="rId7" imgW="2171520" imgH="406080" progId="">
                  <p:embed/>
                </p:oleObj>
              </mc:Choice>
              <mc:Fallback>
                <p:oleObj name="Equation" r:id="rId7" imgW="2171520" imgH="40608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284663"/>
                        <a:ext cx="5603875" cy="1049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/>
          <a:p>
            <a:pPr eaLnBrk="1" hangingPunct="1"/>
            <a:r>
              <a:rPr lang="en-US" altLang="zh-TW" sz="4000" smtClean="0">
                <a:ea typeface="新細明體" pitchFamily="18" charset="-120"/>
              </a:rPr>
              <a:t>Measures of Position: Percentiles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447800"/>
            <a:ext cx="7924800" cy="1828800"/>
          </a:xfrm>
        </p:spPr>
        <p:txBody>
          <a:bodyPr>
            <a:normAutofit fontScale="92500" lnSpcReduction="20000"/>
          </a:bodyPr>
          <a:lstStyle/>
          <a:p>
            <a:pPr marL="274320" indent="-274320" eaLnBrk="1" fontAlgn="auto" hangingPunct="1">
              <a:lnSpc>
                <a:spcPct val="114000"/>
              </a:lnSpc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Percentiles</a:t>
            </a:r>
            <a:r>
              <a:rPr lang="en-US" sz="2800" dirty="0" smtClean="0"/>
              <a:t> separate the data set into 100 equal groups.</a:t>
            </a:r>
          </a:p>
          <a:p>
            <a:pPr marL="274320" indent="-274320" eaLnBrk="1" fontAlgn="auto" hangingPunct="1">
              <a:lnSpc>
                <a:spcPct val="114000"/>
              </a:lnSpc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dirty="0" smtClean="0"/>
              <a:t>A percentile rank for a datum represents the percentage of data values below the datum.</a:t>
            </a:r>
          </a:p>
        </p:txBody>
      </p:sp>
      <p:sp>
        <p:nvSpPr>
          <p:cNvPr id="2458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8F1EEF-260B-4796-955C-F6097DBE8751}" type="slidenum">
              <a:rPr lang="en-US" altLang="zh-TW" smtClean="0"/>
              <a:pPr>
                <a:defRPr/>
              </a:pPr>
              <a:t>77</a:t>
            </a:fld>
            <a:endParaRPr lang="en-US" altLang="zh-TW" smtClean="0"/>
          </a:p>
        </p:txBody>
      </p:sp>
      <p:pic>
        <p:nvPicPr>
          <p:cNvPr id="76805" name="Picture 8"/>
          <p:cNvPicPr>
            <a:picLocks noChangeAspect="1" noChangeArrowheads="1"/>
          </p:cNvPicPr>
          <p:nvPr/>
        </p:nvPicPr>
        <p:blipFill>
          <a:blip r:embed="rId3" cstate="print">
            <a:lum bright="-30000"/>
          </a:blip>
          <a:srcRect l="30624" t="37000" r="21249" b="34000"/>
          <a:stretch>
            <a:fillRect/>
          </a:stretch>
        </p:blipFill>
        <p:spPr bwMode="auto">
          <a:xfrm>
            <a:off x="533400" y="3505200"/>
            <a:ext cx="8153400" cy="30702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BF0587-0E1C-4BD8-8742-11E6A10F2156}" type="slidenum">
              <a:rPr lang="en-US" altLang="zh-TW" smtClean="0"/>
              <a:pPr>
                <a:defRPr/>
              </a:pPr>
              <a:t>78</a:t>
            </a:fld>
            <a:endParaRPr lang="en-US" altLang="zh-TW"/>
          </a:p>
        </p:txBody>
      </p:sp>
      <p:pic>
        <p:nvPicPr>
          <p:cNvPr id="3" name="內容版面配置區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5604857" cy="678942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04800" y="2438400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 </a:t>
            </a:r>
            <a:r>
              <a:rPr lang="en-US" altLang="zh-TW" dirty="0" err="1" smtClean="0"/>
              <a:t>lb</a:t>
            </a:r>
            <a:r>
              <a:rPr lang="en-US" altLang="zh-TW" dirty="0" smtClean="0"/>
              <a:t>= 0.454 kg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BF0587-0E1C-4BD8-8742-11E6A10F2156}" type="slidenum">
              <a:rPr lang="en-US" altLang="zh-TW" smtClean="0"/>
              <a:pPr>
                <a:defRPr/>
              </a:pPr>
              <a:t>79</a:t>
            </a:fld>
            <a:endParaRPr lang="en-US" altLang="zh-TW"/>
          </a:p>
        </p:txBody>
      </p:sp>
      <p:pic>
        <p:nvPicPr>
          <p:cNvPr id="333826" name="Picture 2" descr="http://www.shobix.co.jp/paru/img/p40-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557" y="381000"/>
            <a:ext cx="9035443" cy="5851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382000" cy="990600"/>
          </a:xfrm>
        </p:spPr>
        <p:txBody>
          <a:bodyPr/>
          <a:lstStyle/>
          <a:p>
            <a:pPr algn="ctr" eaLnBrk="1" hangingPunct="1"/>
            <a:r>
              <a:rPr lang="en-US" altLang="zh-TW" sz="3800" dirty="0" smtClean="0">
                <a:latin typeface="Verdana" pitchFamily="34" charset="0"/>
                <a:ea typeface="新細明體" pitchFamily="18" charset="-120"/>
              </a:rPr>
              <a:t>Parameter &amp; Statistics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077200" cy="4800600"/>
          </a:xfrm>
        </p:spPr>
        <p:txBody>
          <a:bodyPr>
            <a:normAutofit lnSpcReduction="10000"/>
          </a:bodyPr>
          <a:lstStyle/>
          <a:p>
            <a:pPr marL="360363" indent="-360363" eaLnBrk="1" fontAlgn="auto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u"/>
              <a:defRPr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itchFamily="18" charset="-120"/>
              </a:rPr>
              <a:t>Parameter</a:t>
            </a:r>
          </a:p>
          <a:p>
            <a:pPr marL="727076" lvl="1" indent="-360363" eaLnBrk="1" fontAlgn="auto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u"/>
              <a:defRPr/>
            </a:pPr>
            <a:r>
              <a:rPr lang="en-US" altLang="zh-TW" dirty="0" smtClean="0">
                <a:ea typeface="新細明體" pitchFamily="18" charset="-120"/>
              </a:rPr>
              <a:t>A </a:t>
            </a:r>
            <a:r>
              <a:rPr lang="en-US" altLang="zh-TW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parameter</a:t>
            </a:r>
            <a:r>
              <a:rPr lang="en-US" altLang="zh-TW" dirty="0" smtClean="0">
                <a:ea typeface="新細明體" pitchFamily="18" charset="-120"/>
              </a:rPr>
              <a:t> is a characteristic or measure obtained by using all the data values for a specific </a:t>
            </a:r>
            <a:r>
              <a:rPr lang="en-US" altLang="zh-TW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itchFamily="18" charset="-120"/>
              </a:rPr>
              <a:t>population</a:t>
            </a:r>
            <a:r>
              <a:rPr lang="en-US" altLang="zh-TW" dirty="0" smtClean="0">
                <a:ea typeface="新細明體" pitchFamily="18" charset="-120"/>
              </a:rPr>
              <a:t>.</a:t>
            </a:r>
          </a:p>
          <a:p>
            <a:pPr marL="727076" lvl="1" indent="-360363" eaLnBrk="1" fontAlgn="auto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u"/>
              <a:defRPr/>
            </a:pPr>
            <a:r>
              <a:rPr lang="en-US" altLang="zh-TW" dirty="0" smtClean="0">
                <a:ea typeface="新細明體" charset="-120"/>
              </a:rPr>
              <a:t>As long as the population does not change, the value of the parameter will not change.</a:t>
            </a:r>
          </a:p>
          <a:p>
            <a:pPr marL="360363" indent="-360363" eaLnBrk="1" fontAlgn="auto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u"/>
              <a:defRPr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itchFamily="18" charset="-120"/>
              </a:rPr>
              <a:t>Statistics</a:t>
            </a:r>
            <a:r>
              <a:rPr lang="en-US" altLang="zh-TW" dirty="0" smtClean="0">
                <a:ea typeface="新細明體" pitchFamily="18" charset="-120"/>
              </a:rPr>
              <a:t> </a:t>
            </a:r>
          </a:p>
          <a:p>
            <a:pPr marL="727076" lvl="1" indent="-360363" eaLnBrk="1" fontAlgn="auto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u"/>
              <a:defRPr/>
            </a:pPr>
            <a:r>
              <a:rPr lang="en-US" altLang="zh-TW" dirty="0" smtClean="0">
                <a:ea typeface="新細明體" pitchFamily="18" charset="-120"/>
              </a:rPr>
              <a:t>A </a:t>
            </a:r>
            <a:r>
              <a:rPr lang="en-US" altLang="zh-TW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statistic</a:t>
            </a:r>
            <a:r>
              <a:rPr lang="en-US" altLang="zh-TW" dirty="0" smtClean="0">
                <a:ea typeface="新細明體" pitchFamily="18" charset="-120"/>
              </a:rPr>
              <a:t> is a characteristic or measure obtained by using the data values from a </a:t>
            </a:r>
            <a:r>
              <a:rPr lang="en-US" altLang="zh-TW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itchFamily="18" charset="-120"/>
              </a:rPr>
              <a:t>sample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itchFamily="18" charset="-120"/>
              </a:rPr>
              <a:t>.</a:t>
            </a:r>
          </a:p>
          <a:p>
            <a:pPr marL="727076" lvl="1" indent="-360363" eaLnBrk="1" fontAlgn="auto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u"/>
              <a:defRPr/>
            </a:pPr>
            <a:r>
              <a:rPr lang="en-US" altLang="zh-TW" dirty="0" smtClean="0">
                <a:ea typeface="新細明體" charset="-120"/>
              </a:rPr>
              <a:t>The value of the statistic will depend on which sample is selected.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新細明體" pitchFamily="18" charset="-120"/>
            </a:endParaRPr>
          </a:p>
        </p:txBody>
      </p:sp>
      <p:sp>
        <p:nvSpPr>
          <p:cNvPr id="3584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5D1CDF-CB47-4725-8F18-F7D91A577B1F}" type="slidenum">
              <a:rPr lang="en-US" altLang="zh-TW"/>
              <a:pPr>
                <a:defRPr/>
              </a:pPr>
              <a:t>8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14400"/>
            <a:ext cx="8229600" cy="914400"/>
          </a:xfrm>
        </p:spPr>
        <p:txBody>
          <a:bodyPr/>
          <a:lstStyle/>
          <a:p>
            <a:pPr eaLnBrk="1" hangingPunct="1"/>
            <a:r>
              <a:rPr lang="en-US" altLang="zh-TW" sz="4000" smtClean="0">
                <a:ea typeface="新細明體" pitchFamily="18" charset="-120"/>
              </a:rPr>
              <a:t>Measures of Position: Percentiles</a:t>
            </a:r>
          </a:p>
        </p:txBody>
      </p:sp>
      <p:sp>
        <p:nvSpPr>
          <p:cNvPr id="2458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E840F2-B793-46DD-AFDA-064C83335B58}" type="slidenum">
              <a:rPr lang="en-US" altLang="zh-TW" smtClean="0"/>
              <a:pPr>
                <a:defRPr/>
              </a:pPr>
              <a:t>80</a:t>
            </a:fld>
            <a:endParaRPr lang="en-US" altLang="zh-TW" smtClean="0"/>
          </a:p>
        </p:txBody>
      </p:sp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3" cstate="print">
            <a:lum bright="-20000" contrast="20000"/>
          </a:blip>
          <a:srcRect l="28751" t="45000" r="13126" b="35001"/>
          <a:stretch>
            <a:fillRect/>
          </a:stretch>
        </p:blipFill>
        <p:spPr bwMode="auto">
          <a:xfrm>
            <a:off x="304800" y="2667000"/>
            <a:ext cx="83058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15925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zh-TW" sz="3600" dirty="0" smtClean="0">
                <a:ea typeface="新細明體" pitchFamily="18" charset="-120"/>
              </a:rPr>
              <a:t>Example 3-30: Test Scores</a:t>
            </a:r>
            <a:r>
              <a:rPr lang="en-US" altLang="zh-TW" sz="1800" dirty="0" smtClean="0">
                <a:ea typeface="新細明體" pitchFamily="18" charset="-120"/>
              </a:rPr>
              <a:t> </a:t>
            </a:r>
            <a:endParaRPr lang="en-US" altLang="zh-TW" sz="3600" dirty="0" smtClean="0">
              <a:ea typeface="新細明體" pitchFamily="18" charset="-12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98475" y="1066800"/>
            <a:ext cx="8035925" cy="22860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400" dirty="0" smtClean="0">
                <a:ea typeface="新細明體" pitchFamily="18" charset="-120"/>
              </a:rPr>
              <a:t>A teacher gives a 20-point test to 10 students. Find the percentile rank of a score of 6.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sz="2800" b="1" dirty="0" smtClean="0">
                <a:ea typeface="新細明體" pitchFamily="18" charset="-120"/>
              </a:rPr>
              <a:t>18, 15, 12, 6, 8, 2, 3, 5, 20, 10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US" altLang="zh-TW" sz="400" dirty="0" smtClean="0">
              <a:ea typeface="新細明體" pitchFamily="18" charset="-120"/>
            </a:endParaRP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800" dirty="0" smtClean="0">
                <a:ea typeface="新細明體" pitchFamily="18" charset="-120"/>
              </a:rPr>
              <a:t>Sort in ascending order.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dirty="0" smtClean="0">
                <a:ea typeface="新細明體" pitchFamily="18" charset="-120"/>
              </a:rPr>
              <a:t>2, 3, 5, 6, 8, 10, 12, 15, 18, 20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US" altLang="zh-TW" sz="2800" dirty="0" smtClean="0">
              <a:ea typeface="新細明體" pitchFamily="18" charset="-120"/>
            </a:endParaRPr>
          </a:p>
        </p:txBody>
      </p:sp>
      <p:sp>
        <p:nvSpPr>
          <p:cNvPr id="2560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A766AC-A3F3-41A2-AD34-268E6D644E74}" type="slidenum">
              <a:rPr lang="en-US" altLang="zh-TW"/>
              <a:pPr>
                <a:defRPr/>
              </a:pPr>
              <a:t>81</a:t>
            </a:fld>
            <a:endParaRPr lang="en-US" altLang="zh-TW"/>
          </a:p>
        </p:txBody>
      </p:sp>
      <p:cxnSp>
        <p:nvCxnSpPr>
          <p:cNvPr id="10" name="Straight Arrow Connector 9"/>
          <p:cNvCxnSpPr>
            <a:cxnSpLocks noChangeShapeType="1"/>
          </p:cNvCxnSpPr>
          <p:nvPr/>
        </p:nvCxnSpPr>
        <p:spPr bwMode="auto">
          <a:xfrm rot="5400000" flipH="1" flipV="1">
            <a:off x="1974056" y="3490119"/>
            <a:ext cx="274638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3" name="Right Brace 12"/>
          <p:cNvSpPr>
            <a:spLocks/>
          </p:cNvSpPr>
          <p:nvPr/>
        </p:nvSpPr>
        <p:spPr bwMode="auto">
          <a:xfrm rot="5400000">
            <a:off x="1340644" y="3223418"/>
            <a:ext cx="206374" cy="617537"/>
          </a:xfrm>
          <a:prstGeom prst="rightBrace">
            <a:avLst>
              <a:gd name="adj1" fmla="val 8341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066800" y="3573463"/>
            <a:ext cx="10445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dirty="0" smtClean="0"/>
              <a:t>3 </a:t>
            </a:r>
            <a:r>
              <a:rPr lang="en-US" altLang="zh-TW" dirty="0"/>
              <a:t>values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181600" y="5181600"/>
            <a:ext cx="3276600" cy="12001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latin typeface="Arial" charset="0"/>
              </a:rPr>
              <a:t>A student whose score was </a:t>
            </a:r>
            <a:r>
              <a:rPr lang="en-US" altLang="zh-TW" sz="2400" dirty="0" smtClean="0">
                <a:latin typeface="Arial" charset="0"/>
              </a:rPr>
              <a:t>6 </a:t>
            </a:r>
            <a:r>
              <a:rPr lang="en-US" altLang="zh-TW" sz="2400" dirty="0">
                <a:latin typeface="Arial" charset="0"/>
              </a:rPr>
              <a:t>did better than </a:t>
            </a:r>
            <a:r>
              <a:rPr lang="en-US" altLang="zh-TW" sz="2400" dirty="0" smtClean="0">
                <a:latin typeface="Arial" charset="0"/>
              </a:rPr>
              <a:t>35</a:t>
            </a:r>
            <a:r>
              <a:rPr lang="en-US" altLang="zh-TW" sz="2400" dirty="0">
                <a:latin typeface="Arial" charset="0"/>
              </a:rPr>
              <a:t>% of the class.</a:t>
            </a:r>
          </a:p>
        </p:txBody>
      </p:sp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533400" y="4038600"/>
          <a:ext cx="64008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67" name="Equation" r:id="rId4" imgW="2933640" imgH="419040" progId="">
                  <p:embed/>
                </p:oleObj>
              </mc:Choice>
              <mc:Fallback>
                <p:oleObj name="Equation" r:id="rId4" imgW="2933640" imgH="4190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038600"/>
                        <a:ext cx="6400800" cy="912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15925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zh-TW" sz="3600" dirty="0" smtClean="0">
                <a:ea typeface="新細明體" pitchFamily="18" charset="-120"/>
              </a:rPr>
              <a:t>Example 3-31: Test Scores</a:t>
            </a:r>
            <a:r>
              <a:rPr lang="en-US" altLang="zh-TW" sz="1800" dirty="0" smtClean="0">
                <a:ea typeface="新細明體" pitchFamily="18" charset="-120"/>
              </a:rPr>
              <a:t> </a:t>
            </a:r>
            <a:endParaRPr lang="en-US" altLang="zh-TW" sz="3600" dirty="0" smtClean="0">
              <a:ea typeface="新細明體" pitchFamily="18" charset="-12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98475" y="1066800"/>
            <a:ext cx="8035925" cy="24384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400" dirty="0" smtClean="0">
                <a:ea typeface="新細明體" pitchFamily="18" charset="-120"/>
              </a:rPr>
              <a:t>A teacher gives a 20-point test to 10 students. Find the percentile rank of a score of 12.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sz="2800" b="1" dirty="0" smtClean="0">
                <a:ea typeface="新細明體" pitchFamily="18" charset="-120"/>
              </a:rPr>
              <a:t>18, 15, 12, 6, 8, 2, 3, 5, 20, 10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US" altLang="zh-TW" sz="400" dirty="0" smtClean="0">
              <a:ea typeface="新細明體" pitchFamily="18" charset="-120"/>
            </a:endParaRP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800" dirty="0" smtClean="0">
                <a:ea typeface="新細明體" pitchFamily="18" charset="-120"/>
              </a:rPr>
              <a:t>Sort in ascending order.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dirty="0" smtClean="0">
                <a:ea typeface="新細明體" pitchFamily="18" charset="-120"/>
              </a:rPr>
              <a:t>2, 3, 5, 6, 8, 10, 12, 15, 18, 20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US" altLang="zh-TW" sz="2800" dirty="0" smtClean="0">
              <a:ea typeface="新細明體" pitchFamily="18" charset="-120"/>
            </a:endParaRPr>
          </a:p>
        </p:txBody>
      </p:sp>
      <p:sp>
        <p:nvSpPr>
          <p:cNvPr id="2560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A766AC-A3F3-41A2-AD34-268E6D644E74}" type="slidenum">
              <a:rPr lang="en-US" altLang="zh-TW"/>
              <a:pPr>
                <a:defRPr/>
              </a:pPr>
              <a:t>82</a:t>
            </a:fld>
            <a:endParaRPr lang="en-US" altLang="zh-TW"/>
          </a:p>
        </p:txBody>
      </p:sp>
      <p:cxnSp>
        <p:nvCxnSpPr>
          <p:cNvPr id="10" name="Straight Arrow Connector 9"/>
          <p:cNvCxnSpPr>
            <a:cxnSpLocks noChangeShapeType="1"/>
          </p:cNvCxnSpPr>
          <p:nvPr/>
        </p:nvCxnSpPr>
        <p:spPr bwMode="auto">
          <a:xfrm rot="5400000" flipH="1" flipV="1">
            <a:off x="3293269" y="3531394"/>
            <a:ext cx="274638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graphicFrame>
        <p:nvGraphicFramePr>
          <p:cNvPr id="75780" name="Object 6"/>
          <p:cNvGraphicFramePr>
            <a:graphicFrameLocks noChangeAspect="1"/>
          </p:cNvGraphicFramePr>
          <p:nvPr/>
        </p:nvGraphicFramePr>
        <p:xfrm>
          <a:off x="533400" y="4038600"/>
          <a:ext cx="64008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2" name="Equation" r:id="rId4" imgW="2933640" imgH="419040" progId="">
                  <p:embed/>
                </p:oleObj>
              </mc:Choice>
              <mc:Fallback>
                <p:oleObj name="Equation" r:id="rId4" imgW="2933640" imgH="41904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038600"/>
                        <a:ext cx="6400800" cy="912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ight Brace 12"/>
          <p:cNvSpPr>
            <a:spLocks/>
          </p:cNvSpPr>
          <p:nvPr/>
        </p:nvSpPr>
        <p:spPr bwMode="auto">
          <a:xfrm rot="5400000">
            <a:off x="1897063" y="2644775"/>
            <a:ext cx="228600" cy="1752600"/>
          </a:xfrm>
          <a:prstGeom prst="rightBrace">
            <a:avLst>
              <a:gd name="adj1" fmla="val 8341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zh-TW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546225" y="3573463"/>
            <a:ext cx="10445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6 values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181600" y="5181600"/>
            <a:ext cx="3276600" cy="12001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latin typeface="Arial" charset="0"/>
              </a:rPr>
              <a:t>A student whose score was 12 did better than 65% of the class.</a:t>
            </a:r>
          </a:p>
        </p:txBody>
      </p:sp>
      <p:graphicFrame>
        <p:nvGraphicFramePr>
          <p:cNvPr id="75781" name="Object 5"/>
          <p:cNvGraphicFramePr>
            <a:graphicFrameLocks noChangeAspect="1"/>
          </p:cNvGraphicFramePr>
          <p:nvPr/>
        </p:nvGraphicFramePr>
        <p:xfrm>
          <a:off x="2001838" y="4975225"/>
          <a:ext cx="2189162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3" name="Equation" r:id="rId6" imgW="1002960" imgH="583920" progId="">
                  <p:embed/>
                </p:oleObj>
              </mc:Choice>
              <mc:Fallback>
                <p:oleObj name="Equation" r:id="rId6" imgW="1002960" imgH="58392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1838" y="4975225"/>
                        <a:ext cx="2189162" cy="1273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8229600" cy="914400"/>
          </a:xfrm>
        </p:spPr>
        <p:txBody>
          <a:bodyPr/>
          <a:lstStyle/>
          <a:p>
            <a:pPr eaLnBrk="1" hangingPunct="1"/>
            <a:r>
              <a:rPr lang="en-US" altLang="zh-TW" sz="4000" smtClean="0">
                <a:ea typeface="新細明體" pitchFamily="18" charset="-120"/>
              </a:rPr>
              <a:t>Measures of Position: Percentiles</a:t>
            </a:r>
          </a:p>
        </p:txBody>
      </p:sp>
      <p:sp>
        <p:nvSpPr>
          <p:cNvPr id="2458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B4F63F-916A-4433-9E20-85CF72D2CFB4}" type="slidenum">
              <a:rPr lang="en-US" altLang="zh-TW" smtClean="0"/>
              <a:pPr>
                <a:defRPr/>
              </a:pPr>
              <a:t>83</a:t>
            </a:fld>
            <a:endParaRPr lang="en-US" altLang="zh-TW" smtClean="0"/>
          </a:p>
        </p:txBody>
      </p:sp>
      <p:pic>
        <p:nvPicPr>
          <p:cNvPr id="78852" name="Picture 3"/>
          <p:cNvPicPr>
            <a:picLocks noChangeAspect="1" noChangeArrowheads="1"/>
          </p:cNvPicPr>
          <p:nvPr/>
        </p:nvPicPr>
        <p:blipFill>
          <a:blip r:embed="rId3" cstate="print">
            <a:lum bright="-30000" contrast="10000"/>
          </a:blip>
          <a:srcRect l="38126" t="42000" r="43124" b="44000"/>
          <a:stretch>
            <a:fillRect/>
          </a:stretch>
        </p:blipFill>
        <p:spPr bwMode="auto">
          <a:xfrm>
            <a:off x="2133600" y="3657600"/>
            <a:ext cx="4191000" cy="195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457200" y="2692400"/>
            <a:ext cx="81534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chemeClr val="accent1">
                  <a:lumMod val="50000"/>
                </a:schemeClr>
              </a:buClr>
              <a:buFont typeface="Wingdings" pitchFamily="2" charset="2"/>
              <a:buChar char="n"/>
              <a:defRPr/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Find the value </a:t>
            </a:r>
            <a:r>
              <a:rPr lang="en-US" altLang="zh-TW" sz="2800" b="1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 corresponding to the </a:t>
            </a:r>
            <a:r>
              <a:rPr lang="en-US" altLang="zh-TW" sz="2800" b="1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2800" baseline="30000" dirty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 percentile.</a:t>
            </a:r>
            <a:endParaRPr lang="zh-TW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15925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zh-TW" sz="3600" dirty="0" smtClean="0">
                <a:ea typeface="新細明體" pitchFamily="18" charset="-120"/>
              </a:rPr>
              <a:t>Example 3-32: Test Scores </a:t>
            </a:r>
            <a:endParaRPr lang="en-US" altLang="zh-TW" sz="1800" dirty="0" smtClean="0">
              <a:ea typeface="新細明體" pitchFamily="18" charset="-12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08088"/>
            <a:ext cx="8340725" cy="2601912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400" smtClean="0">
                <a:ea typeface="新細明體" pitchFamily="18" charset="-120"/>
              </a:rPr>
              <a:t>A teacher gives a 20-point test to 10 students. Find the value corresponding to the 25</a:t>
            </a:r>
            <a:r>
              <a:rPr lang="en-US" altLang="zh-TW" sz="2400" baseline="30000" smtClean="0">
                <a:ea typeface="新細明體" pitchFamily="18" charset="-120"/>
              </a:rPr>
              <a:t>th</a:t>
            </a:r>
            <a:r>
              <a:rPr lang="en-US" altLang="zh-TW" sz="2400" smtClean="0">
                <a:ea typeface="新細明體" pitchFamily="18" charset="-120"/>
              </a:rPr>
              <a:t> percentile.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sz="2800" b="1" smtClean="0">
                <a:ea typeface="新細明體" pitchFamily="18" charset="-120"/>
              </a:rPr>
              <a:t>18, 15, 12, 6, 8, 2, 3, 5, 20, 10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US" altLang="zh-TW" sz="400" smtClean="0">
              <a:ea typeface="新細明體" pitchFamily="18" charset="-120"/>
            </a:endParaRPr>
          </a:p>
          <a:p>
            <a:pPr marL="0" indent="0" eaLnBrk="1" hangingPunct="1">
              <a:spcBef>
                <a:spcPts val="1200"/>
              </a:spcBef>
              <a:buFont typeface="Wingdings" pitchFamily="2" charset="2"/>
              <a:buNone/>
            </a:pPr>
            <a:r>
              <a:rPr lang="en-US" altLang="zh-TW" sz="2800" smtClean="0">
                <a:ea typeface="新細明體" pitchFamily="18" charset="-120"/>
              </a:rPr>
              <a:t>Sort in ascending order.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sz="2800" b="1" smtClean="0">
                <a:ea typeface="新細明體" pitchFamily="18" charset="-120"/>
              </a:rPr>
              <a:t>2, 3, 5, 6, 8, 10, 12, 15, 18, 20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US" altLang="zh-TW" sz="2800" smtClean="0">
              <a:ea typeface="新細明體" pitchFamily="18" charset="-120"/>
            </a:endParaRPr>
          </a:p>
        </p:txBody>
      </p:sp>
      <p:sp>
        <p:nvSpPr>
          <p:cNvPr id="2663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505219-2F1B-48DD-B395-3AA64B599953}" type="slidenum">
              <a:rPr lang="en-US" altLang="zh-TW"/>
              <a:pPr>
                <a:defRPr/>
              </a:pPr>
              <a:t>84</a:t>
            </a:fld>
            <a:endParaRPr lang="en-US" altLang="zh-TW"/>
          </a:p>
        </p:txBody>
      </p:sp>
      <p:graphicFrame>
        <p:nvGraphicFramePr>
          <p:cNvPr id="75780" name="Object 6"/>
          <p:cNvGraphicFramePr>
            <a:graphicFrameLocks noChangeAspect="1"/>
          </p:cNvGraphicFramePr>
          <p:nvPr/>
        </p:nvGraphicFramePr>
        <p:xfrm>
          <a:off x="587375" y="4095750"/>
          <a:ext cx="11906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7" name="Equation" r:id="rId4" imgW="545760" imgH="393480" progId="">
                  <p:embed/>
                </p:oleObj>
              </mc:Choice>
              <mc:Fallback>
                <p:oleObj name="Equation" r:id="rId4" imgW="545760" imgH="39348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375" y="4095750"/>
                        <a:ext cx="1190625" cy="857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295400" y="5481638"/>
            <a:ext cx="6477000" cy="66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tIns="144000" bIns="144000">
            <a:spAutoFit/>
          </a:bodyPr>
          <a:lstStyle/>
          <a:p>
            <a:pPr algn="ctr">
              <a:defRPr/>
            </a:pPr>
            <a:r>
              <a:rPr lang="en-US" altLang="zh-TW" sz="2400">
                <a:latin typeface="Arial" charset="0"/>
              </a:rPr>
              <a:t>The value 5 corresponds to the 25</a:t>
            </a:r>
            <a:r>
              <a:rPr lang="en-US" altLang="zh-TW" sz="2400" baseline="30000">
                <a:latin typeface="Arial" charset="0"/>
              </a:rPr>
              <a:t>th</a:t>
            </a:r>
            <a:r>
              <a:rPr lang="en-US" altLang="zh-TW" sz="2400">
                <a:latin typeface="Arial" charset="0"/>
              </a:rPr>
              <a:t> percentile.</a:t>
            </a:r>
          </a:p>
        </p:txBody>
      </p:sp>
      <p:graphicFrame>
        <p:nvGraphicFramePr>
          <p:cNvPr id="75781" name="Object 3"/>
          <p:cNvGraphicFramePr>
            <a:graphicFrameLocks noChangeAspect="1"/>
          </p:cNvGraphicFramePr>
          <p:nvPr/>
        </p:nvGraphicFramePr>
        <p:xfrm>
          <a:off x="1752600" y="4095750"/>
          <a:ext cx="194151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8" name="Equation" r:id="rId6" imgW="888840" imgH="393480" progId="">
                  <p:embed/>
                </p:oleObj>
              </mc:Choice>
              <mc:Fallback>
                <p:oleObj name="Equation" r:id="rId6" imgW="888840" imgH="3934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095750"/>
                        <a:ext cx="1941513" cy="857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2" name="Object 4"/>
          <p:cNvGraphicFramePr>
            <a:graphicFrameLocks noChangeAspect="1"/>
          </p:cNvGraphicFramePr>
          <p:nvPr/>
        </p:nvGraphicFramePr>
        <p:xfrm>
          <a:off x="3727450" y="4324350"/>
          <a:ext cx="500063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9" name="Equation" r:id="rId8" imgW="228600" imgH="177480" progId="">
                  <p:embed/>
                </p:oleObj>
              </mc:Choice>
              <mc:Fallback>
                <p:oleObj name="Equation" r:id="rId8" imgW="228600" imgH="17748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7450" y="4324350"/>
                        <a:ext cx="500063" cy="385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5400000" flipH="1" flipV="1">
            <a:off x="1691481" y="3748882"/>
            <a:ext cx="274637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15925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zh-TW" sz="3600" dirty="0" smtClean="0">
                <a:ea typeface="新細明體" pitchFamily="18" charset="-120"/>
              </a:rPr>
              <a:t>Example 3-33: Test Scores </a:t>
            </a:r>
            <a:endParaRPr lang="en-US" altLang="zh-TW" sz="1800" dirty="0" smtClean="0">
              <a:ea typeface="新細明體" pitchFamily="18" charset="-12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08088"/>
            <a:ext cx="8340725" cy="2601912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altLang="zh-TW" sz="2400" smtClean="0">
                <a:ea typeface="新細明體" pitchFamily="18" charset="-120"/>
              </a:rPr>
              <a:t>A teacher gives a 20-point test to 10 students. Find the value corresponding to the 60</a:t>
            </a:r>
            <a:r>
              <a:rPr lang="en-US" altLang="zh-TW" sz="2400" baseline="30000" smtClean="0">
                <a:ea typeface="新細明體" pitchFamily="18" charset="-120"/>
              </a:rPr>
              <a:t>th</a:t>
            </a:r>
            <a:r>
              <a:rPr lang="en-US" altLang="zh-TW" sz="2400" smtClean="0">
                <a:ea typeface="新細明體" pitchFamily="18" charset="-120"/>
              </a:rPr>
              <a:t> percentile.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sz="2800" b="1" smtClean="0">
                <a:ea typeface="新細明體" pitchFamily="18" charset="-120"/>
              </a:rPr>
              <a:t>18, 15, 12, 6, 8, 2, 3, 5, 20, 10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US" altLang="zh-TW" sz="400" smtClean="0">
              <a:ea typeface="新細明體" pitchFamily="18" charset="-120"/>
            </a:endParaRPr>
          </a:p>
          <a:p>
            <a:pPr marL="0" indent="0" eaLnBrk="1" hangingPunct="1">
              <a:spcBef>
                <a:spcPts val="1200"/>
              </a:spcBef>
              <a:buFont typeface="Wingdings" pitchFamily="2" charset="2"/>
              <a:buNone/>
            </a:pPr>
            <a:r>
              <a:rPr lang="en-US" altLang="zh-TW" sz="2800" smtClean="0">
                <a:ea typeface="新細明體" pitchFamily="18" charset="-120"/>
                <a:sym typeface="Wingdings" pitchFamily="2" charset="2"/>
              </a:rPr>
              <a:t></a:t>
            </a:r>
            <a:r>
              <a:rPr lang="en-US" altLang="zh-TW" sz="2800" smtClean="0">
                <a:ea typeface="新細明體" pitchFamily="18" charset="-120"/>
              </a:rPr>
              <a:t>Sort in ascending order.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sz="2800" b="1" smtClean="0">
                <a:ea typeface="新細明體" pitchFamily="18" charset="-120"/>
              </a:rPr>
              <a:t>2, 3, 5, 6, 8, 10, 12, 15, 18, 20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US" altLang="zh-TW" sz="2800" smtClean="0">
              <a:ea typeface="新細明體" pitchFamily="18" charset="-120"/>
            </a:endParaRPr>
          </a:p>
        </p:txBody>
      </p:sp>
      <p:sp>
        <p:nvSpPr>
          <p:cNvPr id="2663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4F5E38-374F-4A5F-9147-08B0498284A0}" type="slidenum">
              <a:rPr lang="en-US" altLang="zh-TW"/>
              <a:pPr>
                <a:defRPr/>
              </a:pPr>
              <a:t>85</a:t>
            </a:fld>
            <a:endParaRPr lang="en-US" altLang="zh-TW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838200" y="5867400"/>
            <a:ext cx="7467600" cy="66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tIns="144000" bIns="144000">
            <a:spAutoFit/>
          </a:bodyPr>
          <a:lstStyle/>
          <a:p>
            <a:pPr algn="ctr">
              <a:defRPr/>
            </a:pPr>
            <a:r>
              <a:rPr lang="en-US" altLang="zh-TW" sz="2400" dirty="0">
                <a:latin typeface="Arial" charset="0"/>
              </a:rPr>
              <a:t>The value 11 corresponds to the 60</a:t>
            </a:r>
            <a:r>
              <a:rPr lang="en-US" altLang="zh-TW" sz="2400" baseline="30000" dirty="0">
                <a:latin typeface="Arial" charset="0"/>
              </a:rPr>
              <a:t>th</a:t>
            </a:r>
            <a:r>
              <a:rPr lang="en-US" altLang="zh-TW" sz="2400" dirty="0">
                <a:latin typeface="Arial" charset="0"/>
              </a:rPr>
              <a:t> percentile.</a:t>
            </a:r>
          </a:p>
        </p:txBody>
      </p: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5400000" flipH="1" flipV="1">
            <a:off x="2910681" y="3672682"/>
            <a:ext cx="274637" cy="1524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1" name="Straight Arrow Connector 15"/>
          <p:cNvCxnSpPr>
            <a:cxnSpLocks noChangeShapeType="1"/>
          </p:cNvCxnSpPr>
          <p:nvPr/>
        </p:nvCxnSpPr>
        <p:spPr bwMode="auto">
          <a:xfrm rot="10800000">
            <a:off x="3810000" y="3611563"/>
            <a:ext cx="304800" cy="27463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pic>
        <p:nvPicPr>
          <p:cNvPr id="172038" name="Picture 6"/>
          <p:cNvPicPr>
            <a:picLocks noChangeAspect="1" noChangeArrowheads="1"/>
          </p:cNvPicPr>
          <p:nvPr/>
        </p:nvPicPr>
        <p:blipFill>
          <a:blip r:embed="rId3" cstate="print">
            <a:lum bright="-30000" contrast="30000"/>
          </a:blip>
          <a:srcRect l="35001" t="35001" r="47501" b="58000"/>
          <a:stretch>
            <a:fillRect/>
          </a:stretch>
        </p:blipFill>
        <p:spPr bwMode="auto">
          <a:xfrm>
            <a:off x="5943600" y="2743200"/>
            <a:ext cx="28194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039" name="Picture 7"/>
          <p:cNvPicPr>
            <a:picLocks noChangeAspect="1" noChangeArrowheads="1"/>
          </p:cNvPicPr>
          <p:nvPr/>
        </p:nvPicPr>
        <p:blipFill>
          <a:blip r:embed="rId3" cstate="print">
            <a:lum bright="-30000" contrast="20000"/>
          </a:blip>
          <a:srcRect l="35001" t="42999" r="12500" b="50000"/>
          <a:stretch>
            <a:fillRect/>
          </a:stretch>
        </p:blipFill>
        <p:spPr bwMode="auto">
          <a:xfrm>
            <a:off x="457200" y="4191000"/>
            <a:ext cx="84582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040" name="Picture 8"/>
          <p:cNvPicPr>
            <a:picLocks noChangeAspect="1" noChangeArrowheads="1"/>
          </p:cNvPicPr>
          <p:nvPr/>
        </p:nvPicPr>
        <p:blipFill>
          <a:blip r:embed="rId3" cstate="print">
            <a:lum bright="-20000" contrast="40000"/>
          </a:blip>
          <a:srcRect l="34375" t="67999" r="54375" b="24001"/>
          <a:stretch>
            <a:fillRect/>
          </a:stretch>
        </p:blipFill>
        <p:spPr bwMode="auto">
          <a:xfrm>
            <a:off x="1371600" y="4953000"/>
            <a:ext cx="18288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172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72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72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0E80FE-B0B6-4949-B022-FB30B233231A}" type="slidenum">
              <a:rPr lang="en-US" altLang="zh-TW" smtClean="0"/>
              <a:pPr>
                <a:defRPr/>
              </a:pPr>
              <a:t>86</a:t>
            </a:fld>
            <a:endParaRPr lang="en-US" altLang="zh-TW"/>
          </a:p>
        </p:txBody>
      </p:sp>
      <p:pic>
        <p:nvPicPr>
          <p:cNvPr id="80899" name="Picture 2"/>
          <p:cNvPicPr>
            <a:picLocks noChangeAspect="1" noChangeArrowheads="1"/>
          </p:cNvPicPr>
          <p:nvPr/>
        </p:nvPicPr>
        <p:blipFill>
          <a:blip r:embed="rId2" cstate="print">
            <a:lum bright="-10000" contrast="10000"/>
          </a:blip>
          <a:srcRect l="29375" t="28999" r="13750" b="20000"/>
          <a:stretch>
            <a:fillRect/>
          </a:stretch>
        </p:blipFill>
        <p:spPr bwMode="auto">
          <a:xfrm>
            <a:off x="228600" y="685800"/>
            <a:ext cx="8701088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305800" cy="9723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sz="4400" dirty="0" smtClean="0">
                <a:latin typeface="+mn-lt"/>
                <a:ea typeface="新細明體" charset="-120"/>
              </a:rPr>
              <a:t>Measures of Position: </a:t>
            </a:r>
            <a:r>
              <a:rPr lang="en-US" altLang="zh-TW" sz="4400" b="1" dirty="0" smtClean="0">
                <a:latin typeface="+mn-lt"/>
              </a:rPr>
              <a:t>Quartiles</a:t>
            </a:r>
            <a:endParaRPr lang="zh-TW" altLang="en-US" sz="4400" dirty="0">
              <a:latin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7895AE-D959-4475-A066-594920F758B9}" type="slidenum">
              <a:rPr lang="en-US" altLang="zh-TW" smtClean="0"/>
              <a:pPr>
                <a:defRPr/>
              </a:pPr>
              <a:t>87</a:t>
            </a:fld>
            <a:endParaRPr lang="en-US" altLang="zh-TW"/>
          </a:p>
        </p:txBody>
      </p:sp>
      <p:pic>
        <p:nvPicPr>
          <p:cNvPr id="176131" name="Picture 3"/>
          <p:cNvPicPr>
            <a:picLocks noChangeAspect="1" noChangeArrowheads="1"/>
          </p:cNvPicPr>
          <p:nvPr/>
        </p:nvPicPr>
        <p:blipFill>
          <a:blip r:embed="rId2" cstate="print">
            <a:lum bright="-30000" contrast="30000"/>
          </a:blip>
          <a:srcRect l="19375" t="38740" r="12500" b="32000"/>
          <a:stretch>
            <a:fillRect/>
          </a:stretch>
        </p:blipFill>
        <p:spPr bwMode="auto">
          <a:xfrm>
            <a:off x="533400" y="2743200"/>
            <a:ext cx="8305800" cy="2706688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269910-01E1-4C0C-A210-13A49AAD7C3C}" type="slidenum">
              <a:rPr lang="en-US" altLang="zh-TW" smtClean="0"/>
              <a:pPr>
                <a:defRPr/>
              </a:pPr>
              <a:t>88</a:t>
            </a:fld>
            <a:endParaRPr lang="en-US" altLang="zh-TW"/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2" cstate="print">
            <a:lum bright="-20000" contrast="10000"/>
          </a:blip>
          <a:srcRect l="20625" t="31000" r="13125" b="33000"/>
          <a:stretch>
            <a:fillRect/>
          </a:stretch>
        </p:blipFill>
        <p:spPr bwMode="auto">
          <a:xfrm>
            <a:off x="228600" y="1447800"/>
            <a:ext cx="8458200" cy="4191000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415925"/>
            <a:ext cx="7696200" cy="685800"/>
          </a:xfrm>
        </p:spPr>
        <p:txBody>
          <a:bodyPr/>
          <a:lstStyle/>
          <a:p>
            <a:pPr eaLnBrk="1" hangingPunct="1"/>
            <a:r>
              <a:rPr lang="en-US" altLang="zh-TW" sz="3600" dirty="0" smtClean="0">
                <a:ea typeface="新細明體" pitchFamily="18" charset="-120"/>
              </a:rPr>
              <a:t>Example 3-34: Quartiles</a:t>
            </a:r>
            <a:r>
              <a:rPr lang="en-US" altLang="zh-TW" sz="1800" dirty="0" smtClean="0">
                <a:ea typeface="新細明體" pitchFamily="18" charset="-120"/>
              </a:rPr>
              <a:t> </a:t>
            </a:r>
            <a:endParaRPr lang="en-US" altLang="zh-TW" sz="3600" dirty="0" smtClean="0">
              <a:ea typeface="新細明體" pitchFamily="18" charset="-12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340725" cy="25146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TW" sz="2800" dirty="0" smtClean="0">
                <a:ea typeface="新細明體" pitchFamily="18" charset="-120"/>
              </a:rPr>
              <a:t>Find </a:t>
            </a:r>
            <a:r>
              <a:rPr lang="en-US" altLang="zh-TW" sz="28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Q</a:t>
            </a:r>
            <a:r>
              <a:rPr lang="en-US" altLang="zh-TW" sz="2800" baseline="-25000" dirty="0" smtClean="0">
                <a:ea typeface="新細明體" pitchFamily="18" charset="-120"/>
              </a:rPr>
              <a:t>1</a:t>
            </a:r>
            <a:r>
              <a:rPr lang="en-US" altLang="zh-TW" sz="2800" dirty="0" smtClean="0">
                <a:ea typeface="新細明體" pitchFamily="18" charset="-120"/>
              </a:rPr>
              <a:t>, </a:t>
            </a:r>
            <a:r>
              <a:rPr lang="en-US" altLang="zh-TW" sz="2800" dirty="0" smtClean="0">
                <a:latin typeface="Times New Roman" pitchFamily="18" charset="0"/>
                <a:ea typeface="新細明體" pitchFamily="18" charset="-120"/>
              </a:rPr>
              <a:t>Q</a:t>
            </a:r>
            <a:r>
              <a:rPr lang="en-US" altLang="zh-TW" sz="2800" baseline="-25000" dirty="0" smtClean="0">
                <a:ea typeface="新細明體" pitchFamily="18" charset="-120"/>
              </a:rPr>
              <a:t>2</a:t>
            </a:r>
            <a:r>
              <a:rPr lang="en-US" altLang="zh-TW" sz="2800" dirty="0" smtClean="0">
                <a:ea typeface="新細明體" pitchFamily="18" charset="-120"/>
              </a:rPr>
              <a:t>, and </a:t>
            </a:r>
            <a:r>
              <a:rPr lang="en-US" altLang="zh-TW" sz="2800" dirty="0" smtClean="0">
                <a:latin typeface="Times New Roman" pitchFamily="18" charset="0"/>
                <a:ea typeface="新細明體" pitchFamily="18" charset="-120"/>
              </a:rPr>
              <a:t>Q</a:t>
            </a:r>
            <a:r>
              <a:rPr lang="en-US" altLang="zh-TW" sz="2800" baseline="-25000" dirty="0" smtClean="0">
                <a:ea typeface="新細明體" pitchFamily="18" charset="-120"/>
              </a:rPr>
              <a:t>3</a:t>
            </a:r>
            <a:r>
              <a:rPr lang="en-US" altLang="zh-TW" sz="2800" dirty="0" smtClean="0">
                <a:ea typeface="新細明體" pitchFamily="18" charset="-120"/>
              </a:rPr>
              <a:t> for the data set.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dirty="0" smtClean="0">
                <a:ea typeface="新細明體" pitchFamily="18" charset="-120"/>
              </a:rPr>
              <a:t>15, 13, 6, 5, 12, 50, 22, 18</a:t>
            </a:r>
          </a:p>
          <a:p>
            <a:pPr lvl="1" eaLnBrk="1" hangingPunct="1">
              <a:buFont typeface="Wingdings" pitchFamily="2" charset="2"/>
              <a:buNone/>
            </a:pPr>
            <a:endParaRPr lang="en-US" altLang="zh-TW" sz="1200" dirty="0" smtClean="0">
              <a:ea typeface="新細明體" pitchFamily="18" charset="-120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TW" sz="100" dirty="0" smtClean="0">
              <a:ea typeface="新細明體" pitchFamily="18" charset="-12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TW" sz="2800" dirty="0" smtClean="0">
                <a:ea typeface="新細明體" pitchFamily="18" charset="-120"/>
              </a:rPr>
              <a:t>Sort in ascending order.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dirty="0" smtClean="0">
                <a:ea typeface="新細明體" pitchFamily="18" charset="-120"/>
              </a:rPr>
              <a:t>5, 6, 12, 13, 15, 18, 22, 50</a:t>
            </a:r>
          </a:p>
        </p:txBody>
      </p:sp>
      <p:sp>
        <p:nvSpPr>
          <p:cNvPr id="2765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B8D9CC-5DEC-4026-B643-1069CEADC1A8}" type="slidenum">
              <a:rPr lang="en-US" altLang="zh-TW"/>
              <a:pPr>
                <a:defRPr/>
              </a:pPr>
              <a:t>89</a:t>
            </a:fld>
            <a:endParaRPr lang="en-US" altLang="zh-TW"/>
          </a:p>
        </p:txBody>
      </p: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5400000" flipH="1" flipV="1">
            <a:off x="2389981" y="3410744"/>
            <a:ext cx="274638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rot="5400000" flipH="1" flipV="1">
            <a:off x="1462881" y="3413919"/>
            <a:ext cx="274638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graphicFrame>
        <p:nvGraphicFramePr>
          <p:cNvPr id="80901" name="Object 3"/>
          <p:cNvGraphicFramePr>
            <a:graphicFrameLocks noChangeAspect="1"/>
          </p:cNvGraphicFramePr>
          <p:nvPr/>
        </p:nvGraphicFramePr>
        <p:xfrm>
          <a:off x="1766888" y="4552950"/>
          <a:ext cx="5516562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603" name="Equation" r:id="rId4" imgW="2527200" imgH="393480" progId="">
                  <p:embed/>
                </p:oleObj>
              </mc:Choice>
              <mc:Fallback>
                <p:oleObj name="Equation" r:id="rId4" imgW="2527200" imgH="3934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6888" y="4552950"/>
                        <a:ext cx="5516562" cy="857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2" name="Object 6"/>
          <p:cNvGraphicFramePr>
            <a:graphicFrameLocks noChangeAspect="1"/>
          </p:cNvGraphicFramePr>
          <p:nvPr/>
        </p:nvGraphicFramePr>
        <p:xfrm>
          <a:off x="1811338" y="3638550"/>
          <a:ext cx="507365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604" name="Equation" r:id="rId6" imgW="2323800" imgH="393480" progId="">
                  <p:embed/>
                </p:oleObj>
              </mc:Choice>
              <mc:Fallback>
                <p:oleObj name="Equation" r:id="rId6" imgW="2323800" imgH="39348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1338" y="3638550"/>
                        <a:ext cx="5073650" cy="857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3" name="Object 7"/>
          <p:cNvGraphicFramePr>
            <a:graphicFrameLocks noChangeAspect="1"/>
          </p:cNvGraphicFramePr>
          <p:nvPr/>
        </p:nvGraphicFramePr>
        <p:xfrm>
          <a:off x="1771650" y="5467350"/>
          <a:ext cx="554355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605" name="Equation" r:id="rId8" imgW="2539800" imgH="393480" progId="">
                  <p:embed/>
                </p:oleObj>
              </mc:Choice>
              <mc:Fallback>
                <p:oleObj name="Equation" r:id="rId8" imgW="2539800" imgH="39348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1650" y="5467350"/>
                        <a:ext cx="5543550" cy="857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rot="5400000" flipH="1" flipV="1">
            <a:off x="3444081" y="3413919"/>
            <a:ext cx="274638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914400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en-US" altLang="zh-TW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新細明體" charset="-120"/>
              </a:rPr>
              <a:t>Measures of Central Tendency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28800"/>
            <a:ext cx="8153400" cy="44958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TW" dirty="0" smtClean="0">
                <a:ea typeface="新細明體" pitchFamily="18" charset="-120"/>
              </a:rPr>
              <a:t>What Do We Mean By </a:t>
            </a:r>
            <a:r>
              <a:rPr lang="en-US" altLang="zh-TW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Average</a:t>
            </a:r>
            <a:r>
              <a:rPr lang="en-US" altLang="zh-TW" dirty="0" smtClean="0">
                <a:ea typeface="新細明體" pitchFamily="18" charset="-120"/>
              </a:rPr>
              <a:t>?</a:t>
            </a:r>
          </a:p>
          <a:p>
            <a:pPr marL="640080" lvl="1" indent="-246888" eaLnBrk="1" fontAlgn="auto" hangingPunct="1">
              <a:spcBef>
                <a:spcPct val="5000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itchFamily="18" charset="-120"/>
              </a:rPr>
              <a:t>Mean</a:t>
            </a:r>
          </a:p>
          <a:p>
            <a:pPr marL="640080" lvl="1" indent="-246888" eaLnBrk="1" fontAlgn="auto" hangingPunct="1">
              <a:spcBef>
                <a:spcPct val="5000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itchFamily="18" charset="-120"/>
              </a:rPr>
              <a:t>Median</a:t>
            </a:r>
          </a:p>
          <a:p>
            <a:pPr marL="640080" lvl="1" indent="-246888" eaLnBrk="1" fontAlgn="auto" hangingPunct="1">
              <a:spcBef>
                <a:spcPct val="5000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itchFamily="18" charset="-120"/>
              </a:rPr>
              <a:t>Mode</a:t>
            </a:r>
          </a:p>
          <a:p>
            <a:pPr marL="640080" lvl="1" indent="-246888" eaLnBrk="1" fontAlgn="auto" hangingPunct="1">
              <a:spcBef>
                <a:spcPct val="5000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itchFamily="18" charset="-120"/>
              </a:rPr>
              <a:t>Midrange</a:t>
            </a:r>
          </a:p>
          <a:p>
            <a:pPr marL="640080" lvl="1" indent="-246888" eaLnBrk="1" fontAlgn="auto" hangingPunct="1">
              <a:spcBef>
                <a:spcPct val="5000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itchFamily="18" charset="-120"/>
              </a:rPr>
              <a:t>Weighted Mean</a:t>
            </a:r>
            <a:endParaRPr lang="en-US" altLang="zh-TW" sz="3200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新細明體" pitchFamily="18" charset="-120"/>
            </a:endParaRPr>
          </a:p>
        </p:txBody>
      </p:sp>
      <p:sp>
        <p:nvSpPr>
          <p:cNvPr id="378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77FC79-169A-44F0-9E3C-8E8E2E0EB897}" type="slidenum">
              <a:rPr lang="en-US" altLang="zh-TW" smtClean="0"/>
              <a:pPr>
                <a:defRPr/>
              </a:pPr>
              <a:t>9</a:t>
            </a:fld>
            <a:endParaRPr lang="en-US" altLang="zh-TW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Interquartile</a:t>
            </a:r>
            <a:r>
              <a:rPr lang="en-US" altLang="zh-TW" dirty="0" smtClean="0"/>
              <a:t> Range (IQR)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Bell MT" pitchFamily="18" charset="0"/>
                <a:cs typeface="Times New Roman" pitchFamily="18" charset="0"/>
              </a:rPr>
              <a:t>The </a:t>
            </a:r>
            <a:r>
              <a:rPr lang="en-US" altLang="zh-TW" b="1" dirty="0" err="1" smtClean="0">
                <a:latin typeface="Bell MT" pitchFamily="18" charset="0"/>
                <a:cs typeface="Times New Roman" pitchFamily="18" charset="0"/>
              </a:rPr>
              <a:t>interquartile</a:t>
            </a:r>
            <a:r>
              <a:rPr lang="en-US" altLang="zh-TW" b="1" dirty="0" smtClean="0">
                <a:latin typeface="Bell MT" pitchFamily="18" charset="0"/>
                <a:cs typeface="Times New Roman" pitchFamily="18" charset="0"/>
              </a:rPr>
              <a:t> range (IQR</a:t>
            </a:r>
            <a:r>
              <a:rPr lang="en-US" altLang="zh-TW" dirty="0" smtClean="0">
                <a:latin typeface="Bell MT" pitchFamily="18" charset="0"/>
                <a:cs typeface="Times New Roman" pitchFamily="18" charset="0"/>
              </a:rPr>
              <a:t>) is defined as </a:t>
            </a:r>
            <a:r>
              <a:rPr lang="en-US" altLang="zh-TW" b="1" dirty="0" smtClean="0">
                <a:latin typeface="Bell MT" pitchFamily="18" charset="0"/>
                <a:cs typeface="Times New Roman" pitchFamily="18" charset="0"/>
              </a:rPr>
              <a:t>the difference </a:t>
            </a:r>
            <a:r>
              <a:rPr lang="en-US" altLang="zh-TW" dirty="0" smtClean="0">
                <a:latin typeface="Bell MT" pitchFamily="18" charset="0"/>
                <a:cs typeface="Times New Roman" pitchFamily="18" charset="0"/>
              </a:rPr>
              <a:t>between </a:t>
            </a:r>
            <a:r>
              <a:rPr lang="en-US" altLang="zh-TW" i="1" dirty="0" smtClean="0">
                <a:latin typeface="Bell MT" pitchFamily="18" charset="0"/>
                <a:cs typeface="Times New Roman" pitchFamily="18" charset="0"/>
              </a:rPr>
              <a:t>Q1 and Q3 and is the range of the middle 50% of the data.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DF1AE8-6E03-42AA-844D-25B38B02B7D3}" type="slidenum">
              <a:rPr lang="en-US" altLang="zh-TW" smtClean="0"/>
              <a:pPr>
                <a:defRPr/>
              </a:pPr>
              <a:t>90</a:t>
            </a:fld>
            <a:endParaRPr lang="en-US" altLang="zh-TW"/>
          </a:p>
        </p:txBody>
      </p:sp>
      <p:pic>
        <p:nvPicPr>
          <p:cNvPr id="5" name="Picture 2" descr="To calculate it just subtract Quartile 1 from Quartile 3 , like this:"/>
          <p:cNvPicPr>
            <a:picLocks noChangeAspect="1" noChangeArrowheads="1"/>
          </p:cNvPicPr>
          <p:nvPr/>
        </p:nvPicPr>
        <p:blipFill>
          <a:blip r:embed="rId2" cstate="print">
            <a:lum bright="10000" contrast="-10000"/>
          </a:blip>
          <a:srcRect/>
          <a:stretch>
            <a:fillRect/>
          </a:stretch>
        </p:blipFill>
        <p:spPr bwMode="auto">
          <a:xfrm>
            <a:off x="1371600" y="3733800"/>
            <a:ext cx="5410200" cy="15430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3-35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TW" sz="2800" dirty="0" smtClean="0">
                <a:ea typeface="新細明體" pitchFamily="18" charset="-120"/>
              </a:rPr>
              <a:t>Find </a:t>
            </a:r>
            <a:r>
              <a:rPr lang="en-US" altLang="zh-TW" sz="28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the </a:t>
            </a:r>
            <a:r>
              <a:rPr lang="en-US" altLang="zh-TW" sz="2800" dirty="0" err="1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interquartile</a:t>
            </a:r>
            <a:r>
              <a:rPr lang="en-US" altLang="zh-TW" sz="2800" dirty="0" smtClean="0">
                <a:ea typeface="新細明體" pitchFamily="18" charset="-120"/>
              </a:rPr>
              <a:t> for the data set.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dirty="0" smtClean="0">
                <a:ea typeface="新細明體" pitchFamily="18" charset="-120"/>
              </a:rPr>
              <a:t>15, 13, 6, 5, 12, 50, 22, 18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DF1AE8-6E03-42AA-844D-25B38B02B7D3}" type="slidenum">
              <a:rPr lang="en-US" altLang="zh-TW" smtClean="0"/>
              <a:pPr>
                <a:defRPr/>
              </a:pPr>
              <a:t>91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40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新細明體" pitchFamily="18" charset="-120"/>
              </a:rPr>
              <a:t>Quartiles and Deciles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828800"/>
            <a:ext cx="8153400" cy="44958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Deciles</a:t>
            </a:r>
            <a:r>
              <a:rPr lang="en-US" altLang="zh-TW" dirty="0" smtClean="0"/>
              <a:t> separate the data set into 10 equal groups. D</a:t>
            </a:r>
            <a:r>
              <a:rPr lang="en-US" altLang="zh-TW" baseline="-25000" dirty="0" smtClean="0"/>
              <a:t>1</a:t>
            </a:r>
            <a:r>
              <a:rPr lang="en-US" altLang="zh-TW" dirty="0" smtClean="0"/>
              <a:t>=P</a:t>
            </a:r>
            <a:r>
              <a:rPr lang="en-US" altLang="zh-TW" baseline="-25000" dirty="0" smtClean="0"/>
              <a:t>10</a:t>
            </a:r>
            <a:r>
              <a:rPr lang="en-US" altLang="zh-TW" dirty="0" smtClean="0"/>
              <a:t>, D</a:t>
            </a:r>
            <a:r>
              <a:rPr lang="en-US" altLang="zh-TW" baseline="-25000" dirty="0" smtClean="0"/>
              <a:t>4</a:t>
            </a:r>
            <a:r>
              <a:rPr lang="en-US" altLang="zh-TW" dirty="0" smtClean="0"/>
              <a:t>=P</a:t>
            </a:r>
            <a:r>
              <a:rPr lang="en-US" altLang="zh-TW" baseline="-25000" dirty="0" smtClean="0"/>
              <a:t>40</a:t>
            </a:r>
          </a:p>
          <a:p>
            <a:pPr marL="274320" indent="-274320" eaLnBrk="1" fontAlgn="auto" hangingPunct="1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Quartiles</a:t>
            </a:r>
            <a:r>
              <a:rPr lang="en-US" altLang="zh-TW" dirty="0" smtClean="0"/>
              <a:t> separate the data set into 4 equal groups.  Q</a:t>
            </a:r>
            <a:r>
              <a:rPr lang="en-US" altLang="zh-TW" baseline="-25000" dirty="0" smtClean="0"/>
              <a:t>1</a:t>
            </a:r>
            <a:r>
              <a:rPr lang="en-US" altLang="zh-TW" dirty="0" smtClean="0"/>
              <a:t>=P</a:t>
            </a:r>
            <a:r>
              <a:rPr lang="en-US" altLang="zh-TW" baseline="-25000" dirty="0" smtClean="0"/>
              <a:t>25</a:t>
            </a:r>
            <a:r>
              <a:rPr lang="en-US" altLang="zh-TW" dirty="0" smtClean="0"/>
              <a:t>, Q</a:t>
            </a:r>
            <a:r>
              <a:rPr lang="en-US" altLang="zh-TW" baseline="-25000" dirty="0" smtClean="0"/>
              <a:t>2</a:t>
            </a:r>
            <a:r>
              <a:rPr lang="en-US" altLang="zh-TW" dirty="0" smtClean="0"/>
              <a:t>=MD, Q</a:t>
            </a:r>
            <a:r>
              <a:rPr lang="en-US" altLang="zh-TW" baseline="-25000" dirty="0" smtClean="0"/>
              <a:t>3</a:t>
            </a:r>
            <a:r>
              <a:rPr lang="en-US" altLang="zh-TW" dirty="0" smtClean="0"/>
              <a:t>=P</a:t>
            </a:r>
            <a:r>
              <a:rPr lang="en-US" altLang="zh-TW" baseline="-25000" dirty="0" smtClean="0"/>
              <a:t>75</a:t>
            </a:r>
            <a:endParaRPr lang="en-US" altLang="zh-TW" dirty="0" smtClean="0"/>
          </a:p>
          <a:p>
            <a:pPr marL="274320" indent="-274320" eaLnBrk="1" fontAlgn="auto" hangingPunct="1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dirty="0" smtClean="0"/>
              <a:t>Q</a:t>
            </a:r>
            <a:r>
              <a:rPr lang="en-US" altLang="zh-TW" baseline="-25000" dirty="0" smtClean="0"/>
              <a:t>2 </a:t>
            </a:r>
            <a:r>
              <a:rPr lang="en-US" altLang="zh-TW" dirty="0" smtClean="0"/>
              <a:t>= median(Low,High)</a:t>
            </a:r>
          </a:p>
          <a:p>
            <a:pPr marL="274320" indent="-274320" eaLnBrk="1" fontAlgn="auto" hangingPunct="1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TW" dirty="0" smtClean="0"/>
              <a:t>   Q</a:t>
            </a:r>
            <a:r>
              <a:rPr lang="en-US" altLang="zh-TW" baseline="-25000" dirty="0" smtClean="0"/>
              <a:t>1 </a:t>
            </a:r>
            <a:r>
              <a:rPr lang="en-US" altLang="zh-TW" dirty="0" smtClean="0"/>
              <a:t>= median(Low,Q</a:t>
            </a:r>
            <a:r>
              <a:rPr lang="en-US" altLang="zh-TW" baseline="-25000" dirty="0" smtClean="0"/>
              <a:t>2</a:t>
            </a:r>
            <a:r>
              <a:rPr lang="en-US" altLang="zh-TW" dirty="0" smtClean="0"/>
              <a:t>)	                          </a:t>
            </a:r>
          </a:p>
          <a:p>
            <a:pPr marL="274320" indent="-274320" eaLnBrk="1" fontAlgn="auto" hangingPunct="1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altLang="zh-TW" dirty="0" smtClean="0"/>
              <a:t>   Q</a:t>
            </a:r>
            <a:r>
              <a:rPr lang="en-US" altLang="zh-TW" baseline="-25000" dirty="0" smtClean="0"/>
              <a:t>3 </a:t>
            </a:r>
            <a:r>
              <a:rPr lang="en-US" altLang="zh-TW" dirty="0" smtClean="0"/>
              <a:t>= median(Q</a:t>
            </a:r>
            <a:r>
              <a:rPr lang="en-US" altLang="zh-TW" baseline="-25000" dirty="0" smtClean="0"/>
              <a:t>2</a:t>
            </a:r>
            <a:r>
              <a:rPr lang="en-US" altLang="zh-TW" dirty="0" smtClean="0"/>
              <a:t>,High)</a:t>
            </a:r>
          </a:p>
          <a:p>
            <a:pPr marL="274320" indent="-274320" eaLnBrk="1" fontAlgn="auto" hangingPunct="1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dirty="0" smtClean="0"/>
              <a:t>The </a:t>
            </a:r>
            <a:r>
              <a:rPr lang="en-US" altLang="zh-TW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Interquartile Range</a:t>
            </a:r>
            <a:r>
              <a:rPr lang="en-US" altLang="zh-TW" dirty="0" smtClean="0"/>
              <a:t>, IQR = Q</a:t>
            </a:r>
            <a:r>
              <a:rPr lang="en-US" altLang="zh-TW" baseline="-25000" dirty="0" smtClean="0"/>
              <a:t>3</a:t>
            </a:r>
            <a:r>
              <a:rPr lang="en-US" altLang="zh-TW" dirty="0" smtClean="0"/>
              <a:t> – Q</a:t>
            </a:r>
            <a:r>
              <a:rPr lang="en-US" altLang="zh-TW" baseline="-25000" dirty="0" smtClean="0"/>
              <a:t>1</a:t>
            </a:r>
            <a:r>
              <a:rPr lang="en-US" altLang="zh-TW" dirty="0" smtClean="0"/>
              <a:t>.</a:t>
            </a:r>
            <a:endParaRPr lang="en-US" altLang="zh-TW" baseline="-25000" dirty="0" smtClean="0"/>
          </a:p>
        </p:txBody>
      </p:sp>
      <p:sp>
        <p:nvSpPr>
          <p:cNvPr id="7680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E7E2AC-A44B-41E7-8197-14CE9AA7C367}" type="slidenum">
              <a:rPr lang="en-US" altLang="zh-TW" smtClean="0"/>
              <a:pPr>
                <a:defRPr/>
              </a:pPr>
              <a:t>92</a:t>
            </a:fld>
            <a:endParaRPr lang="en-US" altLang="zh-TW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639190-17B1-40B5-83F6-A85AA5F224BC}" type="slidenum">
              <a:rPr lang="en-US" altLang="zh-TW" smtClean="0"/>
              <a:pPr>
                <a:defRPr/>
              </a:pPr>
              <a:t>93</a:t>
            </a:fld>
            <a:endParaRPr lang="en-US" altLang="zh-TW"/>
          </a:p>
        </p:txBody>
      </p:sp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2" cstate="print">
            <a:lum bright="-30000" contrast="20000"/>
          </a:blip>
          <a:srcRect l="18125" t="36000" r="15000" b="29000"/>
          <a:stretch>
            <a:fillRect/>
          </a:stretch>
        </p:blipFill>
        <p:spPr bwMode="auto">
          <a:xfrm>
            <a:off x="533400" y="1981200"/>
            <a:ext cx="8153400" cy="2971800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BF0587-0E1C-4BD8-8742-11E6A10F2156}" type="slidenum">
              <a:rPr lang="en-US" altLang="zh-TW" smtClean="0"/>
              <a:pPr>
                <a:defRPr/>
              </a:pPr>
              <a:t>94</a:t>
            </a:fld>
            <a:endParaRPr lang="en-US" altLang="zh-TW"/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Interquartile</a:t>
            </a:r>
            <a:r>
              <a:rPr lang="en-US" altLang="zh-TW" dirty="0" smtClean="0"/>
              <a:t> Range (IQR)</a:t>
            </a:r>
            <a:endParaRPr lang="zh-TW" altLang="en-US" dirty="0" smtClean="0"/>
          </a:p>
        </p:txBody>
      </p:sp>
      <p:sp>
        <p:nvSpPr>
          <p:cNvPr id="86019" name="內容版面配置區 2"/>
          <p:cNvSpPr>
            <a:spLocks noGrp="1"/>
          </p:cNvSpPr>
          <p:nvPr>
            <p:ph idx="1"/>
          </p:nvPr>
        </p:nvSpPr>
        <p:spPr>
          <a:xfrm>
            <a:off x="533400" y="1752600"/>
            <a:ext cx="8229600" cy="28956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TW" dirty="0" smtClean="0">
                <a:latin typeface="Bell MT" pitchFamily="18" charset="0"/>
                <a:cs typeface="Times New Roman" pitchFamily="18" charset="0"/>
              </a:rPr>
              <a:t>The </a:t>
            </a:r>
            <a:r>
              <a:rPr lang="en-US" altLang="zh-TW" b="1" dirty="0" err="1" smtClean="0">
                <a:latin typeface="Bell MT" pitchFamily="18" charset="0"/>
                <a:cs typeface="Times New Roman" pitchFamily="18" charset="0"/>
              </a:rPr>
              <a:t>interquartile</a:t>
            </a:r>
            <a:r>
              <a:rPr lang="en-US" altLang="zh-TW" b="1" dirty="0" smtClean="0">
                <a:latin typeface="Bell MT" pitchFamily="18" charset="0"/>
                <a:cs typeface="Times New Roman" pitchFamily="18" charset="0"/>
              </a:rPr>
              <a:t> range (IQR</a:t>
            </a:r>
            <a:r>
              <a:rPr lang="en-US" altLang="zh-TW" dirty="0" smtClean="0">
                <a:latin typeface="Bell MT" pitchFamily="18" charset="0"/>
                <a:cs typeface="Times New Roman" pitchFamily="18" charset="0"/>
              </a:rPr>
              <a:t>) is defined as </a:t>
            </a:r>
            <a:r>
              <a:rPr lang="en-US" altLang="zh-TW" b="1" dirty="0" smtClean="0">
                <a:latin typeface="Bell MT" pitchFamily="18" charset="0"/>
                <a:cs typeface="Times New Roman" pitchFamily="18" charset="0"/>
              </a:rPr>
              <a:t>the difference </a:t>
            </a:r>
            <a:r>
              <a:rPr lang="en-US" altLang="zh-TW" dirty="0" smtClean="0">
                <a:latin typeface="Bell MT" pitchFamily="18" charset="0"/>
                <a:cs typeface="Times New Roman" pitchFamily="18" charset="0"/>
              </a:rPr>
              <a:t>between </a:t>
            </a:r>
            <a:r>
              <a:rPr lang="en-US" altLang="zh-TW" i="1" dirty="0" smtClean="0">
                <a:latin typeface="Bell MT" pitchFamily="18" charset="0"/>
                <a:cs typeface="Times New Roman" pitchFamily="18" charset="0"/>
              </a:rPr>
              <a:t>Q1 and Q3 and is the range of the middle 50% of the data.</a:t>
            </a:r>
          </a:p>
          <a:p>
            <a:pPr>
              <a:lnSpc>
                <a:spcPct val="120000"/>
              </a:lnSpc>
            </a:pPr>
            <a:endParaRPr lang="en-US" altLang="zh-TW" sz="800" dirty="0" smtClean="0">
              <a:latin typeface="Bell MT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TW" dirty="0" smtClean="0">
                <a:latin typeface="Bell MT" pitchFamily="18" charset="0"/>
              </a:rPr>
              <a:t>The </a:t>
            </a:r>
            <a:r>
              <a:rPr lang="en-US" altLang="zh-TW" b="1" dirty="0" err="1" smtClean="0">
                <a:latin typeface="Bell MT" pitchFamily="18" charset="0"/>
              </a:rPr>
              <a:t>interquartile</a:t>
            </a:r>
            <a:r>
              <a:rPr lang="en-US" altLang="zh-TW" b="1" dirty="0" smtClean="0">
                <a:latin typeface="Bell MT" pitchFamily="18" charset="0"/>
              </a:rPr>
              <a:t> range </a:t>
            </a:r>
            <a:r>
              <a:rPr lang="en-US" altLang="zh-TW" dirty="0" smtClean="0">
                <a:latin typeface="Bell MT" pitchFamily="18" charset="0"/>
              </a:rPr>
              <a:t>is used to identify </a:t>
            </a:r>
            <a:r>
              <a:rPr lang="en-US" altLang="zh-TW" b="1" dirty="0" smtClean="0">
                <a:latin typeface="Bell MT" pitchFamily="18" charset="0"/>
              </a:rPr>
              <a:t>outliers</a:t>
            </a:r>
            <a:r>
              <a:rPr lang="en-US" altLang="zh-TW" dirty="0" smtClean="0">
                <a:latin typeface="Bell MT" pitchFamily="18" charset="0"/>
              </a:rPr>
              <a:t>, and it is also used as a measure of variability in exploratory data analysis</a:t>
            </a:r>
            <a:endParaRPr lang="zh-TW" altLang="en-US" dirty="0" smtClean="0">
              <a:latin typeface="Bell MT" pitchFamily="18" charset="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1BC09D-2B3F-4767-990E-7C99FA1286AC}" type="slidenum">
              <a:rPr lang="en-US" altLang="zh-TW" smtClean="0"/>
              <a:pPr>
                <a:defRPr/>
              </a:pPr>
              <a:t>95</a:t>
            </a:fld>
            <a:endParaRPr lang="en-US" altLang="zh-TW"/>
          </a:p>
        </p:txBody>
      </p:sp>
      <p:pic>
        <p:nvPicPr>
          <p:cNvPr id="354306" name="Picture 2" descr="To calculate it just subtract Quartile 1 from Quartile 3 , like this:"/>
          <p:cNvPicPr>
            <a:picLocks noChangeAspect="1" noChangeArrowheads="1"/>
          </p:cNvPicPr>
          <p:nvPr/>
        </p:nvPicPr>
        <p:blipFill>
          <a:blip r:embed="rId2" cstate="print">
            <a:lum bright="10000" contrast="-10000"/>
          </a:blip>
          <a:srcRect/>
          <a:stretch>
            <a:fillRect/>
          </a:stretch>
        </p:blipFill>
        <p:spPr bwMode="auto">
          <a:xfrm>
            <a:off x="1828800" y="5029200"/>
            <a:ext cx="5410200" cy="15430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en-US" altLang="zh-TW" sz="4000" b="0" smtClean="0">
                <a:latin typeface="Verdana" pitchFamily="34" charset="0"/>
                <a:ea typeface="新細明體" pitchFamily="18" charset="-120"/>
              </a:rPr>
              <a:t>Measures of Position: </a:t>
            </a:r>
            <a:r>
              <a:rPr lang="en-US" altLang="zh-TW" sz="4000" smtClean="0">
                <a:latin typeface="Verdana" pitchFamily="34" charset="0"/>
                <a:ea typeface="新細明體" pitchFamily="18" charset="-120"/>
              </a:rPr>
              <a:t>Outliers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2057400"/>
            <a:ext cx="8153400" cy="42672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dirty="0" smtClean="0">
                <a:latin typeface="Bell MT" pitchFamily="18" charset="0"/>
              </a:rPr>
              <a:t>An </a:t>
            </a:r>
            <a:r>
              <a:rPr lang="en-US" altLang="zh-TW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ll MT" pitchFamily="18" charset="0"/>
              </a:rPr>
              <a:t>outlier</a:t>
            </a:r>
            <a:r>
              <a:rPr lang="en-US" altLang="zh-TW" dirty="0" smtClean="0">
                <a:latin typeface="Bell MT" pitchFamily="18" charset="0"/>
              </a:rPr>
              <a:t> is an extremely high or low data value when compared with the rest of the data values.</a:t>
            </a:r>
            <a:endParaRPr lang="en-US" altLang="zh-TW" baseline="-25000" dirty="0" smtClean="0">
              <a:latin typeface="Bell MT" pitchFamily="18" charset="0"/>
            </a:endParaRPr>
          </a:p>
          <a:p>
            <a:pPr marL="274320" indent="-274320" eaLnBrk="1" fontAlgn="auto" hangingPunct="1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dirty="0" smtClean="0">
                <a:latin typeface="Bell MT" pitchFamily="18" charset="0"/>
              </a:rPr>
              <a:t>A data value </a:t>
            </a:r>
            <a:r>
              <a:rPr lang="en-US" altLang="zh-TW" b="1" i="1" dirty="0" smtClean="0">
                <a:latin typeface="Bell MT" pitchFamily="18" charset="0"/>
              </a:rPr>
              <a:t>less than Q</a:t>
            </a:r>
            <a:r>
              <a:rPr lang="en-US" altLang="zh-TW" b="1" i="1" baseline="-25000" dirty="0" smtClean="0">
                <a:latin typeface="Bell MT" pitchFamily="18" charset="0"/>
              </a:rPr>
              <a:t>1</a:t>
            </a:r>
            <a:r>
              <a:rPr lang="en-US" altLang="zh-TW" b="1" i="1" dirty="0" smtClean="0">
                <a:latin typeface="Bell MT" pitchFamily="18" charset="0"/>
              </a:rPr>
              <a:t> – 1.5 </a:t>
            </a:r>
            <a:r>
              <a:rPr lang="en-US" altLang="zh-TW" b="1" dirty="0" smtClean="0">
                <a:latin typeface="Bell MT" pitchFamily="18" charset="0"/>
              </a:rPr>
              <a:t>(</a:t>
            </a:r>
            <a:r>
              <a:rPr lang="en-US" altLang="zh-TW" b="1" i="1" dirty="0" smtClean="0">
                <a:latin typeface="Bell MT" pitchFamily="18" charset="0"/>
              </a:rPr>
              <a:t>IQR</a:t>
            </a:r>
            <a:r>
              <a:rPr lang="en-US" altLang="zh-TW" b="1" dirty="0" smtClean="0">
                <a:latin typeface="Bell MT" pitchFamily="18" charset="0"/>
              </a:rPr>
              <a:t>)</a:t>
            </a:r>
            <a:r>
              <a:rPr lang="en-US" altLang="zh-TW" dirty="0" smtClean="0">
                <a:latin typeface="Bell MT" pitchFamily="18" charset="0"/>
              </a:rPr>
              <a:t> or </a:t>
            </a:r>
            <a:r>
              <a:rPr lang="en-US" altLang="zh-TW" b="1" i="1" dirty="0" smtClean="0">
                <a:latin typeface="Bell MT" pitchFamily="18" charset="0"/>
              </a:rPr>
              <a:t>greater than Q</a:t>
            </a:r>
            <a:r>
              <a:rPr lang="en-US" altLang="zh-TW" b="1" i="1" baseline="-25000" dirty="0" smtClean="0">
                <a:latin typeface="Bell MT" pitchFamily="18" charset="0"/>
              </a:rPr>
              <a:t>1</a:t>
            </a:r>
            <a:r>
              <a:rPr lang="en-US" altLang="zh-TW" b="1" i="1" dirty="0" smtClean="0">
                <a:latin typeface="Bell MT" pitchFamily="18" charset="0"/>
              </a:rPr>
              <a:t> + 1.5 </a:t>
            </a:r>
            <a:r>
              <a:rPr lang="en-US" altLang="zh-TW" b="1" dirty="0" smtClean="0">
                <a:latin typeface="Bell MT" pitchFamily="18" charset="0"/>
              </a:rPr>
              <a:t>(</a:t>
            </a:r>
            <a:r>
              <a:rPr lang="en-US" altLang="zh-TW" b="1" i="1" dirty="0" smtClean="0">
                <a:latin typeface="Bell MT" pitchFamily="18" charset="0"/>
              </a:rPr>
              <a:t>IQR</a:t>
            </a:r>
            <a:r>
              <a:rPr lang="en-US" altLang="zh-TW" b="1" dirty="0" smtClean="0">
                <a:latin typeface="Bell MT" pitchFamily="18" charset="0"/>
              </a:rPr>
              <a:t>)</a:t>
            </a:r>
            <a:r>
              <a:rPr lang="en-US" altLang="zh-TW" dirty="0" smtClean="0">
                <a:latin typeface="Bell MT" pitchFamily="18" charset="0"/>
              </a:rPr>
              <a:t> can be considered an outlier.</a:t>
            </a:r>
          </a:p>
        </p:txBody>
      </p:sp>
      <p:sp>
        <p:nvSpPr>
          <p:cNvPr id="7885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E470D9-57E6-454E-B8CC-F3D225F3AEC7}" type="slidenum">
              <a:rPr lang="en-US" altLang="zh-TW" smtClean="0"/>
              <a:pPr>
                <a:defRPr/>
              </a:pPr>
              <a:t>96</a:t>
            </a:fld>
            <a:endParaRPr lang="en-US" altLang="zh-TW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775264-85AF-4A5F-9029-1D7C87037E1B}" type="slidenum">
              <a:rPr lang="en-US" altLang="zh-TW" smtClean="0"/>
              <a:pPr>
                <a:defRPr/>
              </a:pPr>
              <a:t>97</a:t>
            </a:fld>
            <a:endParaRPr lang="en-US" altLang="zh-TW"/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2" cstate="print">
            <a:lum bright="-20000" contrast="10000"/>
          </a:blip>
          <a:srcRect l="20625" t="28000" r="14375" b="29000"/>
          <a:stretch>
            <a:fillRect/>
          </a:stretch>
        </p:blipFill>
        <p:spPr bwMode="auto">
          <a:xfrm>
            <a:off x="609600" y="1676400"/>
            <a:ext cx="7924800" cy="3657600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pitchFamily="18" charset="-120"/>
              </a:rPr>
              <a:t>Example 3-36: Outliers</a:t>
            </a:r>
            <a:endParaRPr lang="zh-TW" altLang="en-US" dirty="0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buClr>
                <a:schemeClr val="accent1">
                  <a:lumMod val="50000"/>
                </a:schemeClr>
              </a:buClr>
              <a:buFont typeface="Wingdings" pitchFamily="2" charset="2"/>
              <a:buChar char="n"/>
              <a:defRPr/>
            </a:pPr>
            <a:r>
              <a:rPr lang="en-US" altLang="zh-TW" dirty="0" smtClean="0"/>
              <a:t>Check the following data set for outliers.</a:t>
            </a:r>
          </a:p>
          <a:p>
            <a:pPr lvl="1">
              <a:spcBef>
                <a:spcPts val="1200"/>
              </a:spcBef>
              <a:defRPr/>
            </a:pPr>
            <a:r>
              <a:rPr lang="en-US" altLang="zh-TW" dirty="0" smtClean="0"/>
              <a:t>5, 6, 12, 13, 15, 18, 22, 50</a:t>
            </a:r>
          </a:p>
          <a:p>
            <a:pPr lvl="1">
              <a:spcBef>
                <a:spcPts val="1200"/>
              </a:spcBef>
              <a:defRPr/>
            </a:pPr>
            <a:endParaRPr lang="en-US" altLang="zh-TW" sz="1800" dirty="0" smtClean="0"/>
          </a:p>
          <a:p>
            <a:pPr>
              <a:spcBef>
                <a:spcPts val="1200"/>
              </a:spcBef>
              <a:buFont typeface="Wingdings 2" pitchFamily="18" charset="2"/>
              <a:buNone/>
              <a:defRPr/>
            </a:pPr>
            <a:r>
              <a:rPr lang="en-US" altLang="zh-TW" sz="2400" dirty="0" smtClean="0">
                <a:sym typeface="Wingdings" pitchFamily="2" charset="2"/>
              </a:rPr>
              <a:t></a:t>
            </a:r>
            <a:r>
              <a:rPr lang="en-US" altLang="zh-TW" sz="2400" i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TW" sz="2400" i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400" i="1" dirty="0" smtClean="0">
                <a:latin typeface="Times New Roman" pitchFamily="18" charset="0"/>
                <a:cs typeface="Times New Roman" pitchFamily="18" charset="0"/>
              </a:rPr>
              <a:t> =9 and Q</a:t>
            </a:r>
            <a:r>
              <a:rPr lang="en-US" altLang="zh-TW" sz="2400" i="1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TW" sz="2400" i="1" dirty="0" smtClean="0">
                <a:latin typeface="Times New Roman" pitchFamily="18" charset="0"/>
                <a:cs typeface="Times New Roman" pitchFamily="18" charset="0"/>
              </a:rPr>
              <a:t> = 20</a:t>
            </a:r>
          </a:p>
          <a:p>
            <a:pPr>
              <a:spcBef>
                <a:spcPts val="1200"/>
              </a:spcBef>
              <a:buFont typeface="Wingdings 2" pitchFamily="18" charset="2"/>
              <a:buNone/>
              <a:defRPr/>
            </a:pPr>
            <a:r>
              <a:rPr lang="fr-FR" altLang="zh-TW" sz="2400" dirty="0" smtClean="0">
                <a:latin typeface="Times New Roman" pitchFamily="18" charset="0"/>
                <a:cs typeface="Times New Roman" pitchFamily="18" charset="0"/>
              </a:rPr>
              <a:t>    IQR =</a:t>
            </a:r>
            <a:r>
              <a:rPr lang="fr-FR" altLang="zh-TW" sz="2400" i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fr-FR" altLang="zh-TW" sz="2400" i="1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fr-FR" altLang="zh-TW" sz="2400" i="1" dirty="0" smtClean="0">
                <a:latin typeface="Times New Roman" pitchFamily="18" charset="0"/>
                <a:cs typeface="Times New Roman" pitchFamily="18" charset="0"/>
              </a:rPr>
              <a:t> - Q</a:t>
            </a:r>
            <a:r>
              <a:rPr lang="fr-FR" altLang="zh-TW" sz="2400" i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fr-FR" altLang="zh-TW" sz="24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altLang="zh-TW" sz="2400" dirty="0" smtClean="0">
                <a:latin typeface="Times New Roman" pitchFamily="18" charset="0"/>
                <a:cs typeface="Times New Roman" pitchFamily="18" charset="0"/>
              </a:rPr>
              <a:t>=20 - 9 =11</a:t>
            </a:r>
          </a:p>
          <a:p>
            <a:pPr>
              <a:spcBef>
                <a:spcPts val="1200"/>
              </a:spcBef>
              <a:buFont typeface="Wingdings 2" pitchFamily="18" charset="2"/>
              <a:buNone/>
              <a:defRPr/>
            </a:pPr>
            <a:r>
              <a:rPr lang="fr-FR" altLang="zh-TW" sz="2400" dirty="0" smtClean="0">
                <a:latin typeface="Times New Roman" pitchFamily="18" charset="0"/>
                <a:cs typeface="Times New Roman" pitchFamily="18" charset="0"/>
              </a:rPr>
              <a:t>    1.5* IQR=16.5</a:t>
            </a:r>
          </a:p>
          <a:p>
            <a:pPr>
              <a:spcBef>
                <a:spcPts val="1200"/>
              </a:spcBef>
              <a:buFont typeface="Wingdings 2" pitchFamily="18" charset="2"/>
              <a:buNone/>
              <a:defRPr/>
            </a:pPr>
            <a:r>
              <a:rPr lang="fr-FR" altLang="zh-TW" sz="2400" dirty="0" smtClean="0">
                <a:latin typeface="Times New Roman" pitchFamily="18" charset="0"/>
                <a:cs typeface="Times New Roman" pitchFamily="18" charset="0"/>
              </a:rPr>
              <a:t>       Q</a:t>
            </a:r>
            <a:r>
              <a:rPr lang="fr-FR" altLang="zh-TW" sz="2400" i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fr-FR" altLang="zh-TW" sz="2400" dirty="0" smtClean="0">
                <a:latin typeface="Times New Roman" pitchFamily="18" charset="0"/>
                <a:cs typeface="Times New Roman" pitchFamily="18" charset="0"/>
              </a:rPr>
              <a:t>-1.5*IQR= </a:t>
            </a:r>
            <a:r>
              <a:rPr lang="fr-FR" altLang="zh-TW" sz="2400" b="1" dirty="0" smtClean="0">
                <a:latin typeface="Times New Roman" pitchFamily="18" charset="0"/>
                <a:ea typeface="Batang" pitchFamily="18" charset="-127"/>
                <a:cs typeface="Times New Roman" pitchFamily="18" charset="0"/>
              </a:rPr>
              <a:t>-</a:t>
            </a:r>
            <a:r>
              <a:rPr lang="fr-FR" altLang="zh-TW" sz="2400" dirty="0" smtClean="0">
                <a:latin typeface="Times New Roman" pitchFamily="18" charset="0"/>
                <a:cs typeface="Times New Roman" pitchFamily="18" charset="0"/>
              </a:rPr>
              <a:t>7.5</a:t>
            </a:r>
          </a:p>
          <a:p>
            <a:pPr>
              <a:spcBef>
                <a:spcPts val="1200"/>
              </a:spcBef>
              <a:buFont typeface="Wingdings 2" pitchFamily="18" charset="2"/>
              <a:buNone/>
              <a:defRPr/>
            </a:pPr>
            <a:r>
              <a:rPr lang="fr-FR" altLang="zh-TW" sz="2400" dirty="0" smtClean="0">
                <a:latin typeface="Times New Roman" pitchFamily="18" charset="0"/>
                <a:cs typeface="Times New Roman" pitchFamily="18" charset="0"/>
              </a:rPr>
              <a:t>       Q</a:t>
            </a:r>
            <a:r>
              <a:rPr lang="fr-FR" altLang="zh-TW" sz="2400" i="1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fr-FR" altLang="zh-TW" sz="2400" dirty="0" smtClean="0">
                <a:latin typeface="Times New Roman" pitchFamily="18" charset="0"/>
                <a:cs typeface="Times New Roman" pitchFamily="18" charset="0"/>
              </a:rPr>
              <a:t>+1.5*IQR=36.5</a:t>
            </a:r>
          </a:p>
          <a:p>
            <a:pPr>
              <a:spcBef>
                <a:spcPts val="1200"/>
              </a:spcBef>
              <a:buFont typeface="Wingdings 2" pitchFamily="18" charset="2"/>
              <a:buNone/>
              <a:defRPr/>
            </a:pPr>
            <a:r>
              <a:rPr lang="fr-FR" altLang="zh-TW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</a:t>
            </a:r>
            <a:r>
              <a:rPr lang="fr-FR" altLang="zh-TW" sz="2400" b="1" dirty="0" smtClean="0">
                <a:solidFill>
                  <a:srgbClr val="CC33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Outlier: 50</a:t>
            </a:r>
            <a:endParaRPr lang="fr-FR" altLang="zh-TW" sz="2400" b="1" dirty="0" smtClean="0">
              <a:solidFill>
                <a:srgbClr val="CC33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200"/>
              </a:spcBef>
              <a:buFont typeface="Wingdings 2" pitchFamily="18" charset="2"/>
              <a:buNone/>
              <a:defRPr/>
            </a:pPr>
            <a:r>
              <a:rPr lang="fr-FR" altLang="zh-TW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TW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200"/>
              </a:spcBef>
              <a:buFont typeface="Wingdings 2" pitchFamily="18" charset="2"/>
              <a:buNone/>
              <a:defRPr/>
            </a:pPr>
            <a:endParaRPr lang="en-US" altLang="zh-TW" sz="24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064053-4492-471B-A7D0-7D2BCAF438C1}" type="slidenum">
              <a:rPr lang="en-US" altLang="zh-TW" smtClean="0"/>
              <a:pPr>
                <a:defRPr/>
              </a:pPr>
              <a:t>98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4" presetClass="entr" presetSubtype="16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latin typeface="Verdana" pitchFamily="34" charset="0"/>
              </a:rPr>
              <a:t>Section 3-4</a:t>
            </a:r>
            <a:endParaRPr lang="zh-TW" altLang="en-US" dirty="0">
              <a:latin typeface="Verdana" pitchFamily="34" charset="0"/>
            </a:endParaRPr>
          </a:p>
        </p:txBody>
      </p:sp>
      <p:sp>
        <p:nvSpPr>
          <p:cNvPr id="90115" name="副標題 6"/>
          <p:cNvSpPr>
            <a:spLocks noGrp="1"/>
          </p:cNvSpPr>
          <p:nvPr>
            <p:ph type="subTitle" idx="1"/>
          </p:nvPr>
        </p:nvSpPr>
        <p:spPr>
          <a:xfrm>
            <a:off x="533400" y="3733800"/>
            <a:ext cx="7854950" cy="1752600"/>
          </a:xfrm>
        </p:spPr>
        <p:txBody>
          <a:bodyPr/>
          <a:lstStyle/>
          <a:p>
            <a:pPr marR="0" eaLnBrk="1" hangingPunct="1"/>
            <a:r>
              <a:rPr lang="en-US" altLang="zh-TW" smtClean="0">
                <a:solidFill>
                  <a:schemeClr val="bg1"/>
                </a:solidFill>
                <a:ea typeface="新細明體" pitchFamily="18" charset="-120"/>
              </a:rPr>
              <a:t>Exploratory Data Analysis</a:t>
            </a:r>
            <a:endParaRPr lang="zh-TW" altLang="en-US" smtClean="0">
              <a:solidFill>
                <a:schemeClr val="bg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FE5641-CADF-4B09-B9C1-DED827F0A050}" type="slidenum">
              <a:rPr lang="en-US" altLang="zh-TW"/>
              <a:pPr>
                <a:defRPr/>
              </a:pPr>
              <a:t>99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線">
  <a:themeElements>
    <a:clrScheme name="流線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流線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線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流線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流線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流線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3921</Words>
  <Application>Microsoft Office PowerPoint</Application>
  <PresentationFormat>如螢幕大小 (4:3)</PresentationFormat>
  <Paragraphs>912</Paragraphs>
  <Slides>109</Slides>
  <Notes>69</Notes>
  <HiddenSlides>0</HiddenSlides>
  <MMClips>0</MMClips>
  <ScaleCrop>false</ScaleCrop>
  <HeadingPairs>
    <vt:vector size="8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109</vt:i4>
      </vt:variant>
    </vt:vector>
  </HeadingPairs>
  <TitlesOfParts>
    <vt:vector size="129" baseType="lpstr">
      <vt:lpstr>Arial Unicode MS</vt:lpstr>
      <vt:lpstr>Batang</vt:lpstr>
      <vt:lpstr>微軟正黑體</vt:lpstr>
      <vt:lpstr>新細明體</vt:lpstr>
      <vt:lpstr>標楷體</vt:lpstr>
      <vt:lpstr>Arial</vt:lpstr>
      <vt:lpstr>Bell MT</vt:lpstr>
      <vt:lpstr>Book Antiqua</vt:lpstr>
      <vt:lpstr>Calibri</vt:lpstr>
      <vt:lpstr>Constantia</vt:lpstr>
      <vt:lpstr>Symbol</vt:lpstr>
      <vt:lpstr>Tahoma</vt:lpstr>
      <vt:lpstr>Times New Roman</vt:lpstr>
      <vt:lpstr>Verdana</vt:lpstr>
      <vt:lpstr>Wingdings</vt:lpstr>
      <vt:lpstr>Wingdings 2</vt:lpstr>
      <vt:lpstr>流線</vt:lpstr>
      <vt:lpstr>Equation</vt:lpstr>
      <vt:lpstr>Acrobat Document</vt:lpstr>
      <vt:lpstr>Document</vt:lpstr>
      <vt:lpstr>Chapter 3</vt:lpstr>
      <vt:lpstr>PowerPoint 簡報</vt:lpstr>
      <vt:lpstr>Chapter 3 Overview</vt:lpstr>
      <vt:lpstr>Chapter 3 Objectives</vt:lpstr>
      <vt:lpstr>Introduction</vt:lpstr>
      <vt:lpstr>PowerPoint 簡報</vt:lpstr>
      <vt:lpstr>Section 3.1</vt:lpstr>
      <vt:lpstr>Parameter &amp; Statistics</vt:lpstr>
      <vt:lpstr>Measures of Central Tendency</vt:lpstr>
      <vt:lpstr>Definition: mean</vt:lpstr>
      <vt:lpstr>Mean</vt:lpstr>
      <vt:lpstr>Example 1: Days Off per Year</vt:lpstr>
      <vt:lpstr>PowerPoint 簡報</vt:lpstr>
      <vt:lpstr>Mean for Grouped Data</vt:lpstr>
      <vt:lpstr>Example 2: Miles Run per Week</vt:lpstr>
      <vt:lpstr>Example 2: Miles Run</vt:lpstr>
      <vt:lpstr>Median</vt:lpstr>
      <vt:lpstr>Example 3: Hotel Rooms</vt:lpstr>
      <vt:lpstr>PowerPoint 簡報</vt:lpstr>
      <vt:lpstr>Mode</vt:lpstr>
      <vt:lpstr>Example 3-6: NFL Signing Bonuses </vt:lpstr>
      <vt:lpstr>Example: Coal Employees in PA</vt:lpstr>
      <vt:lpstr>Example 3-7: Licensed Nuclear Reactors</vt:lpstr>
      <vt:lpstr>Example: Miles Run per Week</vt:lpstr>
      <vt:lpstr>Midrange</vt:lpstr>
      <vt:lpstr>Example 3-12: Bank Failure</vt:lpstr>
      <vt:lpstr>Weighted Mean</vt:lpstr>
      <vt:lpstr>Example 3-14: Grade Point Average</vt:lpstr>
      <vt:lpstr>Properties of the Mean</vt:lpstr>
      <vt:lpstr>Properties of the Median</vt:lpstr>
      <vt:lpstr>Properties of the Mode</vt:lpstr>
      <vt:lpstr>Properties of the Midrange</vt:lpstr>
      <vt:lpstr>Distributions</vt:lpstr>
      <vt:lpstr>PowerPoint 簡報</vt:lpstr>
      <vt:lpstr>PowerPoint 簡報</vt:lpstr>
      <vt:lpstr>PowerPoint 簡報</vt:lpstr>
      <vt:lpstr>Section 3-2</vt:lpstr>
      <vt:lpstr>Measures of Variation</vt:lpstr>
      <vt:lpstr>PowerPoint 簡報</vt:lpstr>
      <vt:lpstr>Measures of Variation: Range</vt:lpstr>
      <vt:lpstr>Example 3-15/16: Outdoor Paint </vt:lpstr>
      <vt:lpstr>Example 3-18: Outdoor Paint</vt:lpstr>
      <vt:lpstr>PowerPoint 簡報</vt:lpstr>
      <vt:lpstr>Measures of Variation:            Mean Deviation</vt:lpstr>
      <vt:lpstr>EXAMPLE – Mean Deviation</vt:lpstr>
      <vt:lpstr>PowerPoint 簡報</vt:lpstr>
      <vt:lpstr>Variance &amp; Standard Deviation</vt:lpstr>
      <vt:lpstr>Uses of the Variance and Standard Deviation</vt:lpstr>
      <vt:lpstr>Variance &amp; Standard Deviation (Population Theoretical Model)</vt:lpstr>
      <vt:lpstr>Example 3-18: Outdoor Paint </vt:lpstr>
      <vt:lpstr>Example 3-19: Outdoor Paint </vt:lpstr>
      <vt:lpstr>Variance &amp; Standard Deviation (Sample Theoretical Model)</vt:lpstr>
      <vt:lpstr>Example: European Auto Sales  </vt:lpstr>
      <vt:lpstr>Example: European Auto Sales </vt:lpstr>
      <vt:lpstr>PowerPoint 簡報</vt:lpstr>
      <vt:lpstr>Variance and Standard Deviation for Grouped Data</vt:lpstr>
      <vt:lpstr>PowerPoint 簡報</vt:lpstr>
      <vt:lpstr>PowerPoint 簡報</vt:lpstr>
      <vt:lpstr>Coefficient of Variation</vt:lpstr>
      <vt:lpstr>Example 3-23: Sales of Automobiles </vt:lpstr>
      <vt:lpstr>PowerPoint 簡報</vt:lpstr>
      <vt:lpstr>Chebyshev’s Theorem</vt:lpstr>
      <vt:lpstr>Chebyshev’s Theorem</vt:lpstr>
      <vt:lpstr>Chebyshev’s Theorem</vt:lpstr>
      <vt:lpstr>Example: living expenses </vt:lpstr>
      <vt:lpstr>Example: Travel Allowances </vt:lpstr>
      <vt:lpstr>Empirical Rule (Normal)</vt:lpstr>
      <vt:lpstr>Empirical Rule (Normal)</vt:lpstr>
      <vt:lpstr>Example: Travel Allowances </vt:lpstr>
      <vt:lpstr>PowerPoint 簡報</vt:lpstr>
      <vt:lpstr>Example: Prices of Homes</vt:lpstr>
      <vt:lpstr>Section 3-3</vt:lpstr>
      <vt:lpstr>3-3 Measures of Position</vt:lpstr>
      <vt:lpstr>PowerPoint 簡報</vt:lpstr>
      <vt:lpstr>Measures of Position: Z-score</vt:lpstr>
      <vt:lpstr>Example 3-28: Test Scores</vt:lpstr>
      <vt:lpstr>Measures of Position: Percentiles</vt:lpstr>
      <vt:lpstr>PowerPoint 簡報</vt:lpstr>
      <vt:lpstr>PowerPoint 簡報</vt:lpstr>
      <vt:lpstr>Measures of Position: Percentiles</vt:lpstr>
      <vt:lpstr>Example 3-30: Test Scores </vt:lpstr>
      <vt:lpstr>Example 3-31: Test Scores </vt:lpstr>
      <vt:lpstr>Measures of Position: Percentiles</vt:lpstr>
      <vt:lpstr>Example 3-32: Test Scores </vt:lpstr>
      <vt:lpstr>Example 3-33: Test Scores </vt:lpstr>
      <vt:lpstr>PowerPoint 簡報</vt:lpstr>
      <vt:lpstr>Measures of Position: Quartiles</vt:lpstr>
      <vt:lpstr>PowerPoint 簡報</vt:lpstr>
      <vt:lpstr>Example 3-34: Quartiles </vt:lpstr>
      <vt:lpstr>Interquartile Range (IQR)</vt:lpstr>
      <vt:lpstr>Example 3-35</vt:lpstr>
      <vt:lpstr>Quartiles and Deciles</vt:lpstr>
      <vt:lpstr>PowerPoint 簡報</vt:lpstr>
      <vt:lpstr>PowerPoint 簡報</vt:lpstr>
      <vt:lpstr>Interquartile Range (IQR)</vt:lpstr>
      <vt:lpstr>Measures of Position: Outliers</vt:lpstr>
      <vt:lpstr>PowerPoint 簡報</vt:lpstr>
      <vt:lpstr>Example 3-36: Outliers</vt:lpstr>
      <vt:lpstr>Section 3-4</vt:lpstr>
      <vt:lpstr>3-4 Exploratory Data Analysis</vt:lpstr>
      <vt:lpstr>Procedure Table:  Constructing Boxplots</vt:lpstr>
      <vt:lpstr>Example 3-37: Meteorites</vt:lpstr>
      <vt:lpstr>Example 3-38</vt:lpstr>
      <vt:lpstr>Example: Boxplot with outlier</vt:lpstr>
      <vt:lpstr>Example: Boxplot with outlier</vt:lpstr>
      <vt:lpstr>Boxplot &amp; the outlier</vt:lpstr>
      <vt:lpstr>Example:  Boxplot</vt:lpstr>
      <vt:lpstr>Boxplot &amp; the distribution</vt:lpstr>
      <vt:lpstr>Exercise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2008-12-17T21:01:09Z</dcterms:created>
  <dcterms:modified xsi:type="dcterms:W3CDTF">2016-10-13T05:50:52Z</dcterms:modified>
</cp:coreProperties>
</file>